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8" r:id="rId2"/>
    <p:sldId id="256" r:id="rId3"/>
    <p:sldId id="270" r:id="rId4"/>
    <p:sldId id="268" r:id="rId5"/>
    <p:sldId id="272" r:id="rId6"/>
    <p:sldId id="262" r:id="rId7"/>
    <p:sldId id="263" r:id="rId8"/>
    <p:sldId id="273" r:id="rId9"/>
    <p:sldId id="271" r:id="rId10"/>
    <p:sldId id="264" r:id="rId11"/>
    <p:sldId id="265" r:id="rId12"/>
    <p:sldId id="274" r:id="rId13"/>
    <p:sldId id="267" r:id="rId14"/>
    <p:sldId id="277" r:id="rId15"/>
    <p:sldId id="275" r:id="rId16"/>
    <p:sldId id="266" r:id="rId17"/>
    <p:sldId id="276" r:id="rId18"/>
    <p:sldId id="257" r:id="rId1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90" autoAdjust="0"/>
    <p:restoredTop sz="76655" autoAdjust="0"/>
  </p:normalViewPr>
  <p:slideViewPr>
    <p:cSldViewPr>
      <p:cViewPr>
        <p:scale>
          <a:sx n="75" d="100"/>
          <a:sy n="75" d="100"/>
        </p:scale>
        <p:origin x="-170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21" tIns="46960" rIns="93921" bIns="46960" rtlCol="0"/>
          <a:lstStyle>
            <a:lvl1pPr algn="l">
              <a:defRPr sz="1200"/>
            </a:lvl1pPr>
          </a:lstStyle>
          <a:p>
            <a:endParaRPr lang="en-US"/>
          </a:p>
        </p:txBody>
      </p:sp>
      <p:sp>
        <p:nvSpPr>
          <p:cNvPr id="3" name="Date Placeholder 2"/>
          <p:cNvSpPr>
            <a:spLocks noGrp="1"/>
          </p:cNvSpPr>
          <p:nvPr>
            <p:ph type="dt" idx="1"/>
          </p:nvPr>
        </p:nvSpPr>
        <p:spPr>
          <a:xfrm>
            <a:off x="4008706" y="0"/>
            <a:ext cx="3066733" cy="468154"/>
          </a:xfrm>
          <a:prstGeom prst="rect">
            <a:avLst/>
          </a:prstGeom>
        </p:spPr>
        <p:txBody>
          <a:bodyPr vert="horz" lIns="93921" tIns="46960" rIns="93921" bIns="46960" rtlCol="0"/>
          <a:lstStyle>
            <a:lvl1pPr algn="r">
              <a:defRPr sz="1200"/>
            </a:lvl1pPr>
          </a:lstStyle>
          <a:p>
            <a:fld id="{890F2DFD-4A72-452D-85C7-30586CA11D95}" type="datetimeFigureOut">
              <a:rPr lang="en-US" smtClean="0"/>
              <a:t>4/12/2017</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21" tIns="46960" rIns="93921" bIns="46960"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21" tIns="46960" rIns="93921" bIns="4696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6"/>
            <a:ext cx="3066733" cy="468154"/>
          </a:xfrm>
          <a:prstGeom prst="rect">
            <a:avLst/>
          </a:prstGeom>
        </p:spPr>
        <p:txBody>
          <a:bodyPr vert="horz" lIns="93921" tIns="46960" rIns="93921" bIns="46960"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3296"/>
            <a:ext cx="3066733" cy="468154"/>
          </a:xfrm>
          <a:prstGeom prst="rect">
            <a:avLst/>
          </a:prstGeom>
        </p:spPr>
        <p:txBody>
          <a:bodyPr vert="horz" lIns="93921" tIns="46960" rIns="93921" bIns="46960" rtlCol="0" anchor="b"/>
          <a:lstStyle>
            <a:lvl1pPr algn="r">
              <a:defRPr sz="1200"/>
            </a:lvl1pPr>
          </a:lstStyle>
          <a:p>
            <a:fld id="{74631BDE-F277-425E-A15A-0EE8B9CC04F9}" type="slidenum">
              <a:rPr lang="en-US" smtClean="0"/>
              <a:t>‹#›</a:t>
            </a:fld>
            <a:endParaRPr lang="en-US"/>
          </a:p>
        </p:txBody>
      </p:sp>
    </p:spTree>
    <p:extLst>
      <p:ext uri="{BB962C8B-B14F-4D97-AF65-F5344CB8AC3E}">
        <p14:creationId xmlns:p14="http://schemas.microsoft.com/office/powerpoint/2010/main" val="2383397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I talk about what programs</a:t>
            </a:r>
            <a:r>
              <a:rPr lang="en-US" baseline="0" dirty="0" smtClean="0"/>
              <a:t> we provide for people who are homeless, I wanted to mention the other </a:t>
            </a:r>
            <a:r>
              <a:rPr lang="en-US" dirty="0" smtClean="0"/>
              <a:t>Division</a:t>
            </a:r>
            <a:r>
              <a:rPr lang="en-US" baseline="0" dirty="0" smtClean="0"/>
              <a:t> of Family Development </a:t>
            </a:r>
            <a:r>
              <a:rPr lang="en-US" dirty="0" smtClean="0"/>
              <a:t>programs</a:t>
            </a:r>
            <a:r>
              <a:rPr lang="en-US" baseline="0" dirty="0" smtClean="0"/>
              <a:t>  that are part of the safety net to prevent homelessness.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4631BDE-F277-425E-A15A-0EE8B9CC04F9}" type="slidenum">
              <a:rPr lang="en-US" smtClean="0"/>
              <a:t>3</a:t>
            </a:fld>
            <a:endParaRPr lang="en-US"/>
          </a:p>
        </p:txBody>
      </p:sp>
    </p:spTree>
    <p:extLst>
      <p:ext uri="{BB962C8B-B14F-4D97-AF65-F5344CB8AC3E}">
        <p14:creationId xmlns:p14="http://schemas.microsoft.com/office/powerpoint/2010/main" val="4158700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631BDE-F277-425E-A15A-0EE8B9CC04F9}" type="slidenum">
              <a:rPr lang="en-US" smtClean="0"/>
              <a:t>6</a:t>
            </a:fld>
            <a:endParaRPr lang="en-US"/>
          </a:p>
        </p:txBody>
      </p:sp>
    </p:spTree>
    <p:extLst>
      <p:ext uri="{BB962C8B-B14F-4D97-AF65-F5344CB8AC3E}">
        <p14:creationId xmlns:p14="http://schemas.microsoft.com/office/powerpoint/2010/main" val="3910309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48"/>
            <a:r>
              <a:rPr lang="en-US" dirty="0"/>
              <a:t>Some buildings have units that have the subsidy tied to it and in some cases the tenant can carry the “voucher” and move in with any landlord that will accept it whether it be a large building or a two family home. </a:t>
            </a:r>
          </a:p>
          <a:p>
            <a:endParaRPr lang="en-US" dirty="0"/>
          </a:p>
        </p:txBody>
      </p:sp>
      <p:sp>
        <p:nvSpPr>
          <p:cNvPr id="4" name="Slide Number Placeholder 3"/>
          <p:cNvSpPr>
            <a:spLocks noGrp="1"/>
          </p:cNvSpPr>
          <p:nvPr>
            <p:ph type="sldNum" sz="quarter" idx="10"/>
          </p:nvPr>
        </p:nvSpPr>
        <p:spPr/>
        <p:txBody>
          <a:bodyPr/>
          <a:lstStyle/>
          <a:p>
            <a:fld id="{74631BDE-F277-425E-A15A-0EE8B9CC04F9}" type="slidenum">
              <a:rPr lang="en-US" smtClean="0"/>
              <a:t>12</a:t>
            </a:fld>
            <a:endParaRPr lang="en-US"/>
          </a:p>
        </p:txBody>
      </p:sp>
    </p:spTree>
    <p:extLst>
      <p:ext uri="{BB962C8B-B14F-4D97-AF65-F5344CB8AC3E}">
        <p14:creationId xmlns:p14="http://schemas.microsoft.com/office/powerpoint/2010/main" val="30201283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Ref idx="1001">
        <a:schemeClr val="bg1"/>
      </p:bgRef>
    </p:bg>
    <p:spTree>
      <p:nvGrpSpPr>
        <p:cNvPr id="1" name=""/>
        <p:cNvGrpSpPr/>
        <p:nvPr/>
      </p:nvGrpSpPr>
      <p:grpSpPr>
        <a:xfrm>
          <a:off x="0" y="0"/>
          <a:ext cx="0" cy="0"/>
          <a:chOff x="0" y="0"/>
          <a:chExt cx="0" cy="0"/>
        </a:xfrm>
      </p:grpSpPr>
      <p:sp>
        <p:nvSpPr>
          <p:cNvPr id="17" name="Rectangle 26"/>
          <p:cNvSpPr>
            <a:spLocks noChangeArrowheads="1"/>
          </p:cNvSpPr>
          <p:nvPr userDrawn="1"/>
        </p:nvSpPr>
        <p:spPr bwMode="auto">
          <a:xfrm>
            <a:off x="149225" y="172720"/>
            <a:ext cx="8824301" cy="2084704"/>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7" name="Rectangle 24"/>
          <p:cNvSpPr>
            <a:spLocks noChangeArrowheads="1"/>
          </p:cNvSpPr>
          <p:nvPr/>
        </p:nvSpPr>
        <p:spPr bwMode="white">
          <a:xfrm>
            <a:off x="8991600" y="-127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 name="Text Placeholder 2"/>
          <p:cNvSpPr>
            <a:spLocks noGrp="1"/>
          </p:cNvSpPr>
          <p:nvPr>
            <p:ph type="body" idx="1" hasCustomPrompt="1"/>
          </p:nvPr>
        </p:nvSpPr>
        <p:spPr>
          <a:xfrm>
            <a:off x="3195960" y="2610030"/>
            <a:ext cx="5655075" cy="3497802"/>
          </a:xfrm>
        </p:spPr>
        <p:txBody>
          <a:bodyPr anchor="ctr"/>
          <a:lstStyle>
            <a:lvl1pPr marL="0" indent="0" algn="ctr">
              <a:buNone/>
              <a:defRPr sz="2400" b="1" cap="none" spc="250" baseline="0">
                <a:solidFill>
                  <a:srgbClr val="164C6C"/>
                </a:solidFill>
                <a:latin typeface="Century Gothic" panose="020B0502020202020204" pitchFamily="34" charset="0"/>
                <a:cs typeface="Arial" panose="020B0604020202020204"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7197" y="2932145"/>
            <a:ext cx="2647109" cy="2548254"/>
          </a:xfrm>
          <a:prstGeom prst="rect">
            <a:avLst/>
          </a:prstGeom>
          <a:ln>
            <a:noFill/>
          </a:ln>
        </p:spPr>
      </p:pic>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r="11409"/>
          <a:stretch/>
        </p:blipFill>
        <p:spPr>
          <a:xfrm>
            <a:off x="437197" y="5534633"/>
            <a:ext cx="2647109" cy="343168"/>
          </a:xfrm>
          <a:prstGeom prst="rect">
            <a:avLst/>
          </a:prstGeom>
        </p:spPr>
      </p:pic>
      <p:sp>
        <p:nvSpPr>
          <p:cNvPr id="21" name="Title 1"/>
          <p:cNvSpPr>
            <a:spLocks noGrp="1"/>
          </p:cNvSpPr>
          <p:nvPr>
            <p:ph type="title"/>
          </p:nvPr>
        </p:nvSpPr>
        <p:spPr>
          <a:xfrm>
            <a:off x="304800" y="228600"/>
            <a:ext cx="8534400" cy="1885950"/>
          </a:xfrm>
        </p:spPr>
        <p:txBody>
          <a:bodyPr anchor="ctr"/>
          <a:lstStyle>
            <a:lvl1pPr>
              <a:defRPr sz="3800" b="1">
                <a:solidFill>
                  <a:srgbClr val="1F487C"/>
                </a:solidFill>
                <a:latin typeface="Century Gothic" panose="020B0502020202020204" pitchFamily="34" charset="0"/>
              </a:defRPr>
            </a:lvl1pPr>
          </a:lstStyle>
          <a:p>
            <a:r>
              <a:rPr lang="en-US" dirty="0" smtClean="0"/>
              <a:t>Click to edit Master title style</a:t>
            </a:r>
            <a:endParaRPr lang="en-US" dirty="0"/>
          </a:p>
        </p:txBody>
      </p:sp>
      <p:sp>
        <p:nvSpPr>
          <p:cNvPr id="22" name="Rectangle 21"/>
          <p:cNvSpPr>
            <a:spLocks noChangeArrowheads="1"/>
          </p:cNvSpPr>
          <p:nvPr userDrawn="1"/>
        </p:nvSpPr>
        <p:spPr bwMode="auto">
          <a:xfrm>
            <a:off x="149225" y="6396978"/>
            <a:ext cx="8824301" cy="309563"/>
          </a:xfrm>
          <a:prstGeom prst="rect">
            <a:avLst/>
          </a:prstGeom>
          <a:solidFill>
            <a:srgbClr val="1B587C"/>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23" name="Rectangle 22"/>
          <p:cNvSpPr/>
          <p:nvPr userDrawn="1"/>
        </p:nvSpPr>
        <p:spPr>
          <a:xfrm>
            <a:off x="152400" y="172720"/>
            <a:ext cx="8821126" cy="6532880"/>
          </a:xfrm>
          <a:prstGeom prst="rect">
            <a:avLst/>
          </a:prstGeom>
          <a:noFill/>
          <a:ln>
            <a:solidFill>
              <a:srgbClr val="1B587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4393070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 name="Rectangle 20"/>
          <p:cNvSpPr>
            <a:spLocks noChangeArrowheads="1"/>
          </p:cNvSpPr>
          <p:nvPr/>
        </p:nvSpPr>
        <p:spPr bwMode="white">
          <a:xfrm>
            <a:off x="0" y="9525"/>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4"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8" name="Rectangle 7"/>
          <p:cNvSpPr/>
          <p:nvPr userDrawn="1"/>
        </p:nvSpPr>
        <p:spPr>
          <a:xfrm>
            <a:off x="155575" y="990600"/>
            <a:ext cx="8826499" cy="552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10" name="TextBox 9"/>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
        <p:nvSpPr>
          <p:cNvPr id="11" name="Title 1"/>
          <p:cNvSpPr>
            <a:spLocks noGrp="1"/>
          </p:cNvSpPr>
          <p:nvPr>
            <p:ph type="title"/>
          </p:nvPr>
        </p:nvSpPr>
        <p:spPr>
          <a:xfrm>
            <a:off x="301625" y="228600"/>
            <a:ext cx="8534400" cy="758825"/>
          </a:xfrm>
        </p:spPr>
        <p:txBody>
          <a:bodyPr/>
          <a:lstStyle>
            <a:lvl1pPr>
              <a:defRPr b="1"/>
            </a:lvl1pPr>
          </a:lstStyle>
          <a:p>
            <a:r>
              <a:rPr lang="en-US" dirty="0" smtClean="0"/>
              <a:t>Click to edit Master title style</a:t>
            </a:r>
            <a:endParaRPr lang="en-US" dirty="0"/>
          </a:p>
        </p:txBody>
      </p:sp>
    </p:spTree>
    <p:extLst>
      <p:ext uri="{BB962C8B-B14F-4D97-AF65-F5344CB8AC3E}">
        <p14:creationId xmlns:p14="http://schemas.microsoft.com/office/powerpoint/2010/main" val="1517780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bg1"/>
        </a:solidFill>
        <a:effectLst/>
      </p:bgPr>
    </p:bg>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 name="Rectangle 20"/>
          <p:cNvSpPr>
            <a:spLocks noChangeArrowheads="1"/>
          </p:cNvSpPr>
          <p:nvPr/>
        </p:nvSpPr>
        <p:spPr bwMode="white">
          <a:xfrm>
            <a:off x="0" y="9525"/>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4"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8" name="Rectangle 7"/>
          <p:cNvSpPr/>
          <p:nvPr userDrawn="1"/>
        </p:nvSpPr>
        <p:spPr>
          <a:xfrm>
            <a:off x="155575" y="990600"/>
            <a:ext cx="8826499" cy="552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10" name="TextBox 9"/>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
        <p:nvSpPr>
          <p:cNvPr id="11" name="Title 1"/>
          <p:cNvSpPr>
            <a:spLocks noGrp="1"/>
          </p:cNvSpPr>
          <p:nvPr>
            <p:ph type="title"/>
          </p:nvPr>
        </p:nvSpPr>
        <p:spPr>
          <a:xfrm>
            <a:off x="301625" y="1905000"/>
            <a:ext cx="8534400" cy="1903413"/>
          </a:xfrm>
        </p:spPr>
        <p:txBody>
          <a:bodyPr/>
          <a:lstStyle>
            <a:lvl1pPr>
              <a:defRPr b="1"/>
            </a:lvl1pPr>
          </a:lstStyle>
          <a:p>
            <a:r>
              <a:rPr lang="en-US" dirty="0" smtClean="0"/>
              <a:t>Click to edit Master title style</a:t>
            </a:r>
            <a:endParaRPr lang="en-US" dirty="0"/>
          </a:p>
        </p:txBody>
      </p:sp>
    </p:spTree>
    <p:extLst>
      <p:ext uri="{BB962C8B-B14F-4D97-AF65-F5344CB8AC3E}">
        <p14:creationId xmlns:p14="http://schemas.microsoft.com/office/powerpoint/2010/main" val="8837370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Section Header">
    <p:bg>
      <p:bgRef idx="1001">
        <a:schemeClr val="bg1"/>
      </p:bgRef>
    </p:bg>
    <p:spTree>
      <p:nvGrpSpPr>
        <p:cNvPr id="1" name=""/>
        <p:cNvGrpSpPr/>
        <p:nvPr/>
      </p:nvGrpSpPr>
      <p:grpSpPr>
        <a:xfrm>
          <a:off x="0" y="0"/>
          <a:ext cx="0" cy="0"/>
          <a:chOff x="0" y="0"/>
          <a:chExt cx="0" cy="0"/>
        </a:xfrm>
      </p:grpSpPr>
      <p:sp>
        <p:nvSpPr>
          <p:cNvPr id="51" name="Rectangle 50"/>
          <p:cNvSpPr/>
          <p:nvPr userDrawn="1"/>
        </p:nvSpPr>
        <p:spPr>
          <a:xfrm>
            <a:off x="2037144" y="838200"/>
            <a:ext cx="6954456" cy="3745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3" name="Rectangle 20"/>
          <p:cNvSpPr>
            <a:spLocks noChangeArrowheads="1"/>
          </p:cNvSpPr>
          <p:nvPr userDrawn="1"/>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4" name="Rectangle 23"/>
          <p:cNvSpPr>
            <a:spLocks noChangeArrowheads="1"/>
          </p:cNvSpPr>
          <p:nvPr userDrawn="1"/>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5" name="Rectangle 24"/>
          <p:cNvSpPr>
            <a:spLocks noChangeArrowheads="1"/>
          </p:cNvSpPr>
          <p:nvPr userDrawn="1"/>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6" name="Rectangle 25"/>
          <p:cNvSpPr>
            <a:spLocks noChangeArrowheads="1"/>
          </p:cNvSpPr>
          <p:nvPr userDrawn="1"/>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7" name="Rectangle 56"/>
          <p:cNvSpPr/>
          <p:nvPr userDrawn="1"/>
        </p:nvSpPr>
        <p:spPr>
          <a:xfrm flipV="1">
            <a:off x="152400" y="152401"/>
            <a:ext cx="8832850" cy="1108074"/>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8" name="Rectangle 57"/>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59" name="Title 1"/>
          <p:cNvSpPr>
            <a:spLocks noGrp="1"/>
          </p:cNvSpPr>
          <p:nvPr>
            <p:ph type="title"/>
          </p:nvPr>
        </p:nvSpPr>
        <p:spPr>
          <a:xfrm>
            <a:off x="270414" y="311456"/>
            <a:ext cx="8603173" cy="670560"/>
          </a:xfrm>
        </p:spPr>
        <p:txBody>
          <a:bodyPr>
            <a:noAutofit/>
          </a:bodyPr>
          <a:lstStyle>
            <a:lvl1pPr algn="ctr">
              <a:buNone/>
              <a:defRPr sz="3800" b="1">
                <a:solidFill>
                  <a:srgbClr val="164C6C"/>
                </a:solidFill>
              </a:defRPr>
            </a:lvl1pPr>
          </a:lstStyle>
          <a:p>
            <a:r>
              <a:rPr lang="en-US" dirty="0" smtClean="0"/>
              <a:t>Click to edit Master title style</a:t>
            </a:r>
            <a:endParaRPr lang="en-US" dirty="0"/>
          </a:p>
        </p:txBody>
      </p:sp>
      <p:sp>
        <p:nvSpPr>
          <p:cNvPr id="61" name="Content Placeholder 19"/>
          <p:cNvSpPr>
            <a:spLocks noGrp="1"/>
          </p:cNvSpPr>
          <p:nvPr>
            <p:ph sz="quarter" idx="1"/>
          </p:nvPr>
        </p:nvSpPr>
        <p:spPr>
          <a:xfrm>
            <a:off x="280156" y="1575787"/>
            <a:ext cx="8583689" cy="4674542"/>
          </a:xfrm>
        </p:spPr>
        <p:txBody>
          <a:bodyPr/>
          <a:lstStyle>
            <a:lvl1pPr>
              <a:defRPr>
                <a:solidFill>
                  <a:srgbClr val="1F487C"/>
                </a:solidFill>
              </a:defRPr>
            </a:lvl1pPr>
            <a:lvl2pPr>
              <a:defRPr>
                <a:solidFill>
                  <a:srgbClr val="1F487C"/>
                </a:solidFill>
              </a:defRPr>
            </a:lvl2pPr>
            <a:lvl3pPr>
              <a:defRPr>
                <a:solidFill>
                  <a:srgbClr val="1F487C"/>
                </a:solidFill>
              </a:defRPr>
            </a:lvl3pPr>
            <a:lvl4pPr>
              <a:defRPr>
                <a:solidFill>
                  <a:srgbClr val="1F487C"/>
                </a:solidFill>
              </a:defRPr>
            </a:lvl4pPr>
            <a:lvl5pPr>
              <a:defRPr>
                <a:solidFill>
                  <a:srgbClr val="1F487C"/>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68" name="Group 67"/>
          <p:cNvGrpSpPr/>
          <p:nvPr userDrawn="1"/>
        </p:nvGrpSpPr>
        <p:grpSpPr>
          <a:xfrm>
            <a:off x="152400" y="955675"/>
            <a:ext cx="8832850" cy="609600"/>
            <a:chOff x="152400" y="955675"/>
            <a:chExt cx="8832850" cy="609600"/>
          </a:xfrm>
        </p:grpSpPr>
        <p:sp>
          <p:nvSpPr>
            <p:cNvPr id="69" name="Straight Connector 6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sp>
          <p:nvSpPr>
            <p:cNvPr id="70" name="Oval 6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1" name="Oval 7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17" name="TextBox 16"/>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9077078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16" name="Rectangle 15"/>
          <p:cNvSpPr/>
          <p:nvPr userDrawn="1"/>
        </p:nvSpPr>
        <p:spPr>
          <a:xfrm>
            <a:off x="2037144" y="838200"/>
            <a:ext cx="6954456" cy="3745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8" name="Rectangle 24"/>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0" name="Rectangle 9"/>
          <p:cNvSpPr/>
          <p:nvPr/>
        </p:nvSpPr>
        <p:spPr>
          <a:xfrm>
            <a:off x="152400" y="609600"/>
            <a:ext cx="2743200" cy="5791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2" name="Title 1"/>
          <p:cNvSpPr>
            <a:spLocks noGrp="1"/>
          </p:cNvSpPr>
          <p:nvPr>
            <p:ph type="title"/>
          </p:nvPr>
        </p:nvSpPr>
        <p:spPr>
          <a:xfrm>
            <a:off x="3055620" y="589256"/>
            <a:ext cx="5836920" cy="670560"/>
          </a:xfrm>
        </p:spPr>
        <p:txBody>
          <a:bodyPr>
            <a:noAutofit/>
          </a:bodyPr>
          <a:lstStyle>
            <a:lvl1pPr algn="ctr">
              <a:buNone/>
              <a:defRPr sz="2800" b="1">
                <a:solidFill>
                  <a:srgbClr val="164C6C"/>
                </a:solidFill>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350520" y="944880"/>
            <a:ext cx="2362200" cy="5313045"/>
          </a:xfrm>
        </p:spPr>
        <p:txBody>
          <a:bodyPr/>
          <a:lstStyle>
            <a:lvl1pPr marL="0" indent="0">
              <a:spcAft>
                <a:spcPts val="1000"/>
              </a:spcAft>
              <a:buNone/>
              <a:defRPr sz="2000">
                <a:solidFill>
                  <a:srgbClr val="FFFFFF"/>
                </a:solidFill>
              </a:defRPr>
            </a:lvl1pPr>
            <a:lvl2pPr>
              <a:buNone/>
              <a:defRPr sz="1200"/>
            </a:lvl2pPr>
            <a:lvl3pPr>
              <a:buNone/>
              <a:defRPr sz="1000"/>
            </a:lvl3pPr>
            <a:lvl4pPr>
              <a:buNone/>
              <a:defRPr sz="900"/>
            </a:lvl4pPr>
            <a:lvl5pPr>
              <a:buNone/>
              <a:defRPr sz="900"/>
            </a:lvl5pPr>
          </a:lstStyle>
          <a:p>
            <a:pPr lvl="0"/>
            <a:r>
              <a:rPr lang="en-US" dirty="0" smtClean="0"/>
              <a:t>Click to edit Master text styles</a:t>
            </a:r>
          </a:p>
        </p:txBody>
      </p:sp>
      <p:sp>
        <p:nvSpPr>
          <p:cNvPr id="20" name="Content Placeholder 19"/>
          <p:cNvSpPr>
            <a:spLocks noGrp="1"/>
          </p:cNvSpPr>
          <p:nvPr>
            <p:ph sz="quarter" idx="1"/>
          </p:nvPr>
        </p:nvSpPr>
        <p:spPr>
          <a:xfrm>
            <a:off x="3063240" y="1356359"/>
            <a:ext cx="5844540" cy="490156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26" name="Group 25"/>
          <p:cNvGrpSpPr/>
          <p:nvPr userDrawn="1"/>
        </p:nvGrpSpPr>
        <p:grpSpPr>
          <a:xfrm>
            <a:off x="152400" y="228600"/>
            <a:ext cx="8839200" cy="609600"/>
            <a:chOff x="152400" y="228600"/>
            <a:chExt cx="8948264" cy="609600"/>
          </a:xfrm>
        </p:grpSpPr>
        <p:sp>
          <p:nvSpPr>
            <p:cNvPr id="27" name="Straight Connector 26"/>
            <p:cNvSpPr>
              <a:spLocks noChangeShapeType="1"/>
            </p:cNvSpPr>
            <p:nvPr/>
          </p:nvSpPr>
          <p:spPr bwMode="auto">
            <a:xfrm>
              <a:off x="152400" y="533400"/>
              <a:ext cx="894826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grpSp>
          <p:nvGrpSpPr>
            <p:cNvPr id="28" name="Group 27"/>
            <p:cNvGrpSpPr/>
            <p:nvPr userDrawn="1"/>
          </p:nvGrpSpPr>
          <p:grpSpPr>
            <a:xfrm>
              <a:off x="1200846" y="228600"/>
              <a:ext cx="626245" cy="609600"/>
              <a:chOff x="1295400" y="228600"/>
              <a:chExt cx="609600" cy="609600"/>
            </a:xfrm>
          </p:grpSpPr>
          <p:sp>
            <p:nvSpPr>
              <p:cNvPr id="29" name="Oval 28"/>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0" name="Oval 29"/>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grpSp>
      <p:sp>
        <p:nvSpPr>
          <p:cNvPr id="19" name="TextBox 18"/>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2870552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1"/>
        </a:solidFill>
        <a:effectLst/>
      </p:bgPr>
    </p:bg>
    <p:spTree>
      <p:nvGrpSpPr>
        <p:cNvPr id="1" name=""/>
        <p:cNvGrpSpPr/>
        <p:nvPr/>
      </p:nvGrpSpPr>
      <p:grpSpPr>
        <a:xfrm>
          <a:off x="0" y="0"/>
          <a:ext cx="0" cy="0"/>
          <a:chOff x="0" y="0"/>
          <a:chExt cx="0" cy="0"/>
        </a:xfrm>
      </p:grpSpPr>
      <p:sp>
        <p:nvSpPr>
          <p:cNvPr id="31" name="Rectangle 30"/>
          <p:cNvSpPr/>
          <p:nvPr userDrawn="1"/>
        </p:nvSpPr>
        <p:spPr>
          <a:xfrm>
            <a:off x="2037144" y="838200"/>
            <a:ext cx="6954456" cy="3745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 name="Rectangle 31"/>
          <p:cNvSpPr>
            <a:spLocks noChangeArrowheads="1"/>
          </p:cNvSpPr>
          <p:nvPr userDrawn="1"/>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33" name="Rectangle 20"/>
          <p:cNvSpPr>
            <a:spLocks noChangeArrowheads="1"/>
          </p:cNvSpPr>
          <p:nvPr userDrawn="1"/>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4" name="Rectangle 23"/>
          <p:cNvSpPr>
            <a:spLocks noChangeArrowheads="1"/>
          </p:cNvSpPr>
          <p:nvPr userDrawn="1"/>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5" name="Rectangle 24"/>
          <p:cNvSpPr>
            <a:spLocks noChangeArrowheads="1"/>
          </p:cNvSpPr>
          <p:nvPr userDrawn="1"/>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6" name="Rectangle 25"/>
          <p:cNvSpPr>
            <a:spLocks noChangeArrowheads="1"/>
          </p:cNvSpPr>
          <p:nvPr userDrawn="1"/>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7" name="Rectangle 36"/>
          <p:cNvSpPr/>
          <p:nvPr userDrawn="1"/>
        </p:nvSpPr>
        <p:spPr>
          <a:xfrm>
            <a:off x="152400" y="609600"/>
            <a:ext cx="2743200" cy="5791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8" name="Rectangle 37"/>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39" name="Title 1"/>
          <p:cNvSpPr>
            <a:spLocks noGrp="1"/>
          </p:cNvSpPr>
          <p:nvPr>
            <p:ph type="title"/>
          </p:nvPr>
        </p:nvSpPr>
        <p:spPr>
          <a:xfrm>
            <a:off x="3055620" y="5624381"/>
            <a:ext cx="5836920" cy="670560"/>
          </a:xfrm>
        </p:spPr>
        <p:txBody>
          <a:bodyPr>
            <a:noAutofit/>
          </a:bodyPr>
          <a:lstStyle>
            <a:lvl1pPr algn="ctr">
              <a:buNone/>
              <a:defRPr sz="2800" b="1">
                <a:solidFill>
                  <a:srgbClr val="164C6C"/>
                </a:solidFill>
              </a:defRPr>
            </a:lvl1pPr>
          </a:lstStyle>
          <a:p>
            <a:r>
              <a:rPr lang="en-US" dirty="0" smtClean="0"/>
              <a:t>Click to edit Master title style</a:t>
            </a:r>
            <a:endParaRPr lang="en-US" dirty="0"/>
          </a:p>
        </p:txBody>
      </p:sp>
      <p:sp>
        <p:nvSpPr>
          <p:cNvPr id="40" name="Text Placeholder 2"/>
          <p:cNvSpPr>
            <a:spLocks noGrp="1"/>
          </p:cNvSpPr>
          <p:nvPr>
            <p:ph type="body" idx="2"/>
          </p:nvPr>
        </p:nvSpPr>
        <p:spPr>
          <a:xfrm>
            <a:off x="350520" y="944880"/>
            <a:ext cx="2362200" cy="5360670"/>
          </a:xfrm>
        </p:spPr>
        <p:txBody>
          <a:bodyPr/>
          <a:lstStyle>
            <a:lvl1pPr marL="0" indent="0">
              <a:spcAft>
                <a:spcPts val="1000"/>
              </a:spcAft>
              <a:buNone/>
              <a:defRPr sz="2000">
                <a:solidFill>
                  <a:srgbClr val="FFFFFF"/>
                </a:solidFill>
              </a:defRPr>
            </a:lvl1pPr>
            <a:lvl2pPr>
              <a:buNone/>
              <a:defRPr sz="1200"/>
            </a:lvl2pPr>
            <a:lvl3pPr>
              <a:buNone/>
              <a:defRPr sz="1000"/>
            </a:lvl3pPr>
            <a:lvl4pPr>
              <a:buNone/>
              <a:defRPr sz="900"/>
            </a:lvl4pPr>
            <a:lvl5pPr>
              <a:buNone/>
              <a:defRPr sz="900"/>
            </a:lvl5pPr>
          </a:lstStyle>
          <a:p>
            <a:pPr lvl="0"/>
            <a:r>
              <a:rPr lang="en-US" dirty="0" smtClean="0"/>
              <a:t>Click to edit Master text styles</a:t>
            </a:r>
          </a:p>
        </p:txBody>
      </p:sp>
      <p:grpSp>
        <p:nvGrpSpPr>
          <p:cNvPr id="43" name="Group 42"/>
          <p:cNvGrpSpPr/>
          <p:nvPr userDrawn="1"/>
        </p:nvGrpSpPr>
        <p:grpSpPr>
          <a:xfrm>
            <a:off x="152400" y="228600"/>
            <a:ext cx="8839200" cy="609600"/>
            <a:chOff x="152400" y="228600"/>
            <a:chExt cx="8948264" cy="609600"/>
          </a:xfrm>
        </p:grpSpPr>
        <p:sp>
          <p:nvSpPr>
            <p:cNvPr id="44" name="Straight Connector 43"/>
            <p:cNvSpPr>
              <a:spLocks noChangeShapeType="1"/>
            </p:cNvSpPr>
            <p:nvPr/>
          </p:nvSpPr>
          <p:spPr bwMode="auto">
            <a:xfrm>
              <a:off x="152400" y="533400"/>
              <a:ext cx="894826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grpSp>
          <p:nvGrpSpPr>
            <p:cNvPr id="45" name="Group 44"/>
            <p:cNvGrpSpPr/>
            <p:nvPr userDrawn="1"/>
          </p:nvGrpSpPr>
          <p:grpSpPr>
            <a:xfrm>
              <a:off x="1200846" y="228600"/>
              <a:ext cx="626245" cy="609600"/>
              <a:chOff x="1295400" y="228600"/>
              <a:chExt cx="609600" cy="609600"/>
            </a:xfrm>
          </p:grpSpPr>
          <p:sp>
            <p:nvSpPr>
              <p:cNvPr id="46" name="Oval 45"/>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47" name="Oval 46"/>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grpSp>
      <p:sp>
        <p:nvSpPr>
          <p:cNvPr id="49" name="Picture Placeholder 48"/>
          <p:cNvSpPr>
            <a:spLocks noGrp="1"/>
          </p:cNvSpPr>
          <p:nvPr>
            <p:ph type="pic" sz="quarter" idx="10"/>
          </p:nvPr>
        </p:nvSpPr>
        <p:spPr>
          <a:xfrm>
            <a:off x="3078865" y="742950"/>
            <a:ext cx="5775767" cy="4778174"/>
          </a:xfrm>
        </p:spPr>
        <p:txBody>
          <a:bodyPr/>
          <a:lstStyle/>
          <a:p>
            <a:endParaRPr lang="en-US" dirty="0"/>
          </a:p>
        </p:txBody>
      </p:sp>
      <p:sp>
        <p:nvSpPr>
          <p:cNvPr id="20" name="TextBox 19"/>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24126566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6"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7" name="Rectangle 24"/>
          <p:cNvSpPr>
            <a:spLocks noChangeArrowheads="1"/>
          </p:cNvSpPr>
          <p:nvPr/>
        </p:nvSpPr>
        <p:spPr bwMode="white">
          <a:xfrm>
            <a:off x="8991600" y="-127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8" name="Rectangle 25"/>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9" name="Rectangle 26"/>
          <p:cNvSpPr>
            <a:spLocks noChangeArrowheads="1"/>
          </p:cNvSpPr>
          <p:nvPr/>
        </p:nvSpPr>
        <p:spPr bwMode="auto">
          <a:xfrm>
            <a:off x="155575" y="154450"/>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userDrawn="1"/>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Text Placeholder 2"/>
          <p:cNvSpPr>
            <a:spLocks noGrp="1"/>
          </p:cNvSpPr>
          <p:nvPr>
            <p:ph type="body" idx="1"/>
          </p:nvPr>
        </p:nvSpPr>
        <p:spPr>
          <a:xfrm>
            <a:off x="319595" y="2743200"/>
            <a:ext cx="8531442" cy="3497802"/>
          </a:xfrm>
        </p:spPr>
        <p:txBody>
          <a:bodyPr anchor="ctr"/>
          <a:lstStyle>
            <a:lvl1pPr marL="0" indent="0" algn="ctr">
              <a:buNone/>
              <a:defRPr sz="2800" b="1" cap="none" spc="250" baseline="0">
                <a:solidFill>
                  <a:srgbClr val="1F487C"/>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301625" y="228600"/>
            <a:ext cx="8534400" cy="1885950"/>
          </a:xfrm>
        </p:spPr>
        <p:txBody>
          <a:bodyPr anchor="ctr"/>
          <a:lstStyle>
            <a:lvl1pPr>
              <a:defRPr b="1">
                <a:solidFill>
                  <a:schemeClr val="bg1"/>
                </a:solidFill>
              </a:defRPr>
            </a:lvl1pPr>
          </a:lstStyle>
          <a:p>
            <a:r>
              <a:rPr lang="en-US" dirty="0" smtClean="0"/>
              <a:t>Click to edit Master title style</a:t>
            </a:r>
            <a:endParaRPr lang="en-US" dirty="0"/>
          </a:p>
        </p:txBody>
      </p:sp>
      <p:sp>
        <p:nvSpPr>
          <p:cNvPr id="15" name="TextBox 14"/>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31044519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23356"/>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6"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7" name="Rectangle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Subtitle 8"/>
          <p:cNvSpPr>
            <a:spLocks noGrp="1"/>
          </p:cNvSpPr>
          <p:nvPr>
            <p:ph type="subTitle" idx="1" hasCustomPrompt="1"/>
          </p:nvPr>
        </p:nvSpPr>
        <p:spPr>
          <a:xfrm>
            <a:off x="324091" y="2724151"/>
            <a:ext cx="8495818" cy="3526178"/>
          </a:xfrm>
        </p:spPr>
        <p:txBody>
          <a:bodyPr anchor="ctr" anchorCtr="0"/>
          <a:lstStyle>
            <a:lvl1pPr marL="0" indent="0" algn="ctr">
              <a:buNone/>
              <a:defRPr sz="2800" b="1" cap="none" spc="250" baseline="0">
                <a:solidFill>
                  <a:srgbClr val="1F487C"/>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8" name="Title 7"/>
          <p:cNvSpPr>
            <a:spLocks noGrp="1"/>
          </p:cNvSpPr>
          <p:nvPr>
            <p:ph type="ctrTitle"/>
          </p:nvPr>
        </p:nvSpPr>
        <p:spPr>
          <a:xfrm>
            <a:off x="335666" y="381000"/>
            <a:ext cx="8484243" cy="1752600"/>
          </a:xfrm>
        </p:spPr>
        <p:txBody>
          <a:bodyPr/>
          <a:lstStyle>
            <a:lvl1pPr>
              <a:defRPr sz="3800">
                <a:solidFill>
                  <a:schemeClr val="accent1"/>
                </a:solidFill>
              </a:defRPr>
            </a:lvl1pPr>
          </a:lstStyle>
          <a:p>
            <a:r>
              <a:rPr lang="en-US" dirty="0" smtClean="0"/>
              <a:t>Click to edit Master title style</a:t>
            </a:r>
            <a:endParaRPr lang="en-US" dirty="0"/>
          </a:p>
        </p:txBody>
      </p:sp>
      <p:sp>
        <p:nvSpPr>
          <p:cNvPr id="16" name="TextBox 15"/>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17544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825"/>
          </a:xfrm>
        </p:spPr>
        <p:txBody>
          <a:bodyPr anchor="ctr" anchorCtr="0"/>
          <a:lstStyle>
            <a:lvl1pPr>
              <a:defRPr>
                <a:solidFill>
                  <a:schemeClr val="accent3">
                    <a:shade val="75000"/>
                  </a:schemeClr>
                </a:solidFill>
              </a:defRPr>
            </a:lvl1pPr>
          </a:lstStyle>
          <a:p>
            <a:r>
              <a:rPr lang="en-US" dirty="0" smtClean="0"/>
              <a:t>Click to edit Master title style</a:t>
            </a:r>
            <a:endParaRPr lang="en-US" dirty="0"/>
          </a:p>
        </p:txBody>
      </p:sp>
      <p:sp>
        <p:nvSpPr>
          <p:cNvPr id="4" name="Content Placeholder 3"/>
          <p:cNvSpPr>
            <a:spLocks noGrp="1"/>
          </p:cNvSpPr>
          <p:nvPr>
            <p:ph sz="quarter" idx="10"/>
          </p:nvPr>
        </p:nvSpPr>
        <p:spPr>
          <a:xfrm>
            <a:off x="358775" y="1655763"/>
            <a:ext cx="8426450" cy="4606925"/>
          </a:xfrm>
        </p:spPr>
        <p:txBody>
          <a:bodyPr/>
          <a:lstStyle>
            <a:lvl1pPr>
              <a:defRPr>
                <a:solidFill>
                  <a:srgbClr val="1F487C"/>
                </a:solidFill>
              </a:defRPr>
            </a:lvl1pPr>
            <a:lvl2pPr>
              <a:defRPr>
                <a:solidFill>
                  <a:srgbClr val="1F487C"/>
                </a:solidFill>
              </a:defRPr>
            </a:lvl2pPr>
            <a:lvl3pPr>
              <a:defRPr>
                <a:solidFill>
                  <a:srgbClr val="1F487C"/>
                </a:solidFill>
              </a:defRPr>
            </a:lvl3pPr>
            <a:lvl4pPr>
              <a:defRPr>
                <a:solidFill>
                  <a:srgbClr val="1F487C"/>
                </a:solidFill>
              </a:defRPr>
            </a:lvl4pPr>
            <a:lvl5pPr>
              <a:defRPr>
                <a:solidFill>
                  <a:srgbClr val="1F487C"/>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1093545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6"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7" name="Rectangle 24"/>
          <p:cNvSpPr>
            <a:spLocks noChangeArrowheads="1"/>
          </p:cNvSpPr>
          <p:nvPr/>
        </p:nvSpPr>
        <p:spPr bwMode="white">
          <a:xfrm>
            <a:off x="8991600" y="-127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8" name="Rectangle 25"/>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9" name="Rectangle 26"/>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userDrawn="1"/>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Text Placeholder 2"/>
          <p:cNvSpPr>
            <a:spLocks noGrp="1"/>
          </p:cNvSpPr>
          <p:nvPr>
            <p:ph type="body" idx="1" hasCustomPrompt="1"/>
          </p:nvPr>
        </p:nvSpPr>
        <p:spPr>
          <a:xfrm>
            <a:off x="333375" y="2743200"/>
            <a:ext cx="8505825" cy="3571875"/>
          </a:xfrm>
        </p:spPr>
        <p:txBody>
          <a:bodyPr/>
          <a:lstStyle>
            <a:lvl1pPr marL="0" indent="0" algn="ctr">
              <a:buNone/>
              <a:defRPr sz="2000" b="1" cap="none"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301625" y="228600"/>
            <a:ext cx="8534400" cy="1885950"/>
          </a:xfrm>
        </p:spPr>
        <p:txBody>
          <a:bodyPr/>
          <a:lstStyle/>
          <a:p>
            <a:r>
              <a:rPr lang="en-US" dirty="0" smtClean="0"/>
              <a:t>Click to edit Master title style</a:t>
            </a:r>
            <a:endParaRPr lang="en-US" dirty="0"/>
          </a:p>
        </p:txBody>
      </p:sp>
      <p:sp>
        <p:nvSpPr>
          <p:cNvPr id="16" name="TextBox 15"/>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14518935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dirty="0">
              <a:solidFill>
                <a:prstClr val="black"/>
              </a:solidFill>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11"/>
          <p:cNvSpPr>
            <a:spLocks noGrp="1"/>
          </p:cNvSpPr>
          <p:nvPr>
            <p:ph sz="half" idx="2"/>
          </p:nvPr>
        </p:nvSpPr>
        <p:spPr>
          <a:xfrm>
            <a:off x="4800600" y="1371600"/>
            <a:ext cx="4038600" cy="4681728"/>
          </a:xfr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4081209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dirty="0">
              <a:solidFill>
                <a:prstClr val="black"/>
              </a:solidFill>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9" name="Rectangle 2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0"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1" name="Rectangle 2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7" name="Oval 16"/>
          <p:cNvSpPr/>
          <p:nvPr userDrawn="1"/>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Text Placeholder 2"/>
          <p:cNvSpPr>
            <a:spLocks noGrp="1"/>
          </p:cNvSpPr>
          <p:nvPr>
            <p:ph type="body" idx="1"/>
          </p:nvPr>
        </p:nvSpPr>
        <p:spPr>
          <a:xfrm>
            <a:off x="301752" y="146685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lgn="ctr">
              <a:buNone/>
              <a:defRPr lang="en-US" sz="2600" b="1" dirty="0" smtClean="0">
                <a:solidFill>
                  <a:srgbClr val="FFFFFF"/>
                </a:solidFill>
                <a:latin typeface="Century Gothic" panose="020B0502020202020204" pitchFamily="34" charset="0"/>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lvl1pPr>
              <a:defRPr sz="2400"/>
            </a:lvl1pPr>
            <a:lvl2pPr>
              <a:defRPr sz="2200"/>
            </a:lvl2pPr>
            <a:lvl3pPr>
              <a:defRPr sz="2200"/>
            </a:lvl3pPr>
            <a:lvl4pPr>
              <a:defRPr sz="2200"/>
            </a:lvl4pPr>
            <a:lvl5pPr>
              <a:defRPr sz="2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6" name="Content Placeholder 25"/>
          <p:cNvSpPr>
            <a:spLocks noGrp="1"/>
          </p:cNvSpPr>
          <p:nvPr>
            <p:ph sz="quarter" idx="4"/>
          </p:nvPr>
        </p:nvSpPr>
        <p:spPr>
          <a:xfrm>
            <a:off x="4800600" y="2471383"/>
            <a:ext cx="4038600" cy="3822192"/>
          </a:xfrm>
        </p:spPr>
        <p:txBody>
          <a:bodyPr/>
          <a:lstStyle>
            <a:lvl1pPr>
              <a:defRPr sz="2400"/>
            </a:lvl1pPr>
            <a:lvl2pPr>
              <a:defRPr sz="2200"/>
            </a:lvl2pPr>
            <a:lvl3pPr>
              <a:defRPr sz="2000"/>
            </a:lvl3pPr>
            <a:lvl4pPr>
              <a:defRPr sz="2000"/>
            </a:lvl4pPr>
            <a:lvl5pPr>
              <a:defRPr sz="2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9" name="Text Placeholder 2"/>
          <p:cNvSpPr>
            <a:spLocks noGrp="1"/>
          </p:cNvSpPr>
          <p:nvPr>
            <p:ph type="body" idx="10"/>
          </p:nvPr>
        </p:nvSpPr>
        <p:spPr>
          <a:xfrm>
            <a:off x="4807077" y="1471613"/>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lgn="ctr">
              <a:buNone/>
              <a:defRPr lang="en-US" sz="2600" b="1" dirty="0" smtClean="0">
                <a:solidFill>
                  <a:srgbClr val="FFFFFF"/>
                </a:solidFill>
                <a:latin typeface="Century Gothic" panose="020B0502020202020204" pitchFamily="34" charset="0"/>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p>
        </p:txBody>
      </p:sp>
      <p:sp>
        <p:nvSpPr>
          <p:cNvPr id="20" name="TextBox 19"/>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2427405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4" name="Picture Placeholder 3"/>
          <p:cNvSpPr>
            <a:spLocks noGrp="1"/>
          </p:cNvSpPr>
          <p:nvPr>
            <p:ph type="pic" sz="quarter" idx="10"/>
          </p:nvPr>
        </p:nvSpPr>
        <p:spPr>
          <a:xfrm>
            <a:off x="161925" y="1574157"/>
            <a:ext cx="8823325" cy="4821881"/>
          </a:xfrm>
        </p:spPr>
        <p:txBody>
          <a:bodyPr/>
          <a:lstStyle/>
          <a:p>
            <a:endParaRPr lang="en-US" dirty="0"/>
          </a:p>
        </p:txBody>
      </p:sp>
      <p:sp>
        <p:nvSpPr>
          <p:cNvPr id="6" name="TextBox 5"/>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2861778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3" name="Rectangle 20"/>
          <p:cNvSpPr>
            <a:spLocks noChangeArrowheads="1"/>
          </p:cNvSpPr>
          <p:nvPr/>
        </p:nvSpPr>
        <p:spPr bwMode="white">
          <a:xfrm>
            <a:off x="0" y="9525"/>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4"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5"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8" name="Rectangle 7"/>
          <p:cNvSpPr/>
          <p:nvPr userDrawn="1"/>
        </p:nvSpPr>
        <p:spPr>
          <a:xfrm>
            <a:off x="155575" y="990600"/>
            <a:ext cx="8826499" cy="552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10" name="TextBox 9"/>
          <p:cNvSpPr txBox="1"/>
          <p:nvPr userDrawn="1"/>
        </p:nvSpPr>
        <p:spPr>
          <a:xfrm>
            <a:off x="155575" y="6386390"/>
            <a:ext cx="8829675" cy="338554"/>
          </a:xfrm>
          <a:prstGeom prst="rect">
            <a:avLst/>
          </a:prstGeom>
          <a:noFill/>
        </p:spPr>
        <p:txBody>
          <a:bodyPr wrap="square" rtlCol="0">
            <a:spAutoFit/>
          </a:bodyPr>
          <a:lstStyle/>
          <a:p>
            <a:pPr algn="ctr">
              <a:defRPr/>
            </a:pPr>
            <a:r>
              <a:rPr lang="en-US" sz="1400" dirty="0">
                <a:solidFill>
                  <a:prstClr val="white"/>
                </a:solidFill>
                <a:latin typeface="Calibri" panose="020F0502020204030204" pitchFamily="34" charset="0"/>
                <a:cs typeface="Calibri" panose="020F0502020204030204" pitchFamily="34" charset="0"/>
              </a:rPr>
              <a:t>Department of Human Services                     </a:t>
            </a:r>
            <a:fld id="{136AC9CB-3DD1-42ED-A433-882683F034CF}" type="slidenum">
              <a:rPr lang="en-US" sz="1600" b="1">
                <a:solidFill>
                  <a:prstClr val="white"/>
                </a:solidFill>
                <a:latin typeface="Calibri" panose="020F0502020204030204" pitchFamily="34" charset="0"/>
                <a:cs typeface="Calibri" panose="020F0502020204030204" pitchFamily="34" charset="0"/>
              </a:rPr>
              <a:pPr algn="ctr">
                <a:defRPr/>
              </a:pPr>
              <a:t>‹#›</a:t>
            </a:fld>
            <a:r>
              <a:rPr lang="en-US" sz="1400" dirty="0">
                <a:solidFill>
                  <a:prstClr val="white"/>
                </a:solidFill>
                <a:latin typeface="Calibri" panose="020F0502020204030204" pitchFamily="34" charset="0"/>
                <a:cs typeface="Calibri" panose="020F0502020204030204" pitchFamily="34" charset="0"/>
              </a:rPr>
              <a:t>                    Division of Family Development</a:t>
            </a:r>
          </a:p>
        </p:txBody>
      </p:sp>
    </p:spTree>
    <p:extLst>
      <p:ext uri="{BB962C8B-B14F-4D97-AF65-F5344CB8AC3E}">
        <p14:creationId xmlns:p14="http://schemas.microsoft.com/office/powerpoint/2010/main" val="3050599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dirty="0">
              <a:solidFill>
                <a:prstClr val="black"/>
              </a:solidFill>
            </a:endParaRPr>
          </a:p>
        </p:txBody>
      </p:sp>
      <p:sp>
        <p:nvSpPr>
          <p:cNvPr id="9" name="Rectangle 8"/>
          <p:cNvSpPr>
            <a:spLocks noChangeArrowheads="1"/>
          </p:cNvSpPr>
          <p:nvPr/>
        </p:nvSpPr>
        <p:spPr bwMode="auto">
          <a:xfrm>
            <a:off x="149225" y="6396978"/>
            <a:ext cx="8832850" cy="309563"/>
          </a:xfrm>
          <a:prstGeom prst="rect">
            <a:avLst/>
          </a:prstGeom>
          <a:solidFill>
            <a:srgbClr val="1B587C"/>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endParaRPr>
          </a:p>
        </p:txBody>
      </p:sp>
      <p:grpSp>
        <p:nvGrpSpPr>
          <p:cNvPr id="2" name="Group 1"/>
          <p:cNvGrpSpPr/>
          <p:nvPr userDrawn="1"/>
        </p:nvGrpSpPr>
        <p:grpSpPr>
          <a:xfrm>
            <a:off x="152400" y="955675"/>
            <a:ext cx="8832850" cy="609600"/>
            <a:chOff x="152400" y="955675"/>
            <a:chExt cx="8832850" cy="609600"/>
          </a:xfrm>
        </p:grpSpPr>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gr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0"/>
            <a:endParaRPr lang="en-US" dirty="0" smtClean="0"/>
          </a:p>
        </p:txBody>
      </p:sp>
    </p:spTree>
    <p:extLst>
      <p:ext uri="{BB962C8B-B14F-4D97-AF65-F5344CB8AC3E}">
        <p14:creationId xmlns:p14="http://schemas.microsoft.com/office/powerpoint/2010/main" val="3270455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3" r:id="rId10"/>
    <p:sldLayoutId id="2147483674" r:id="rId11"/>
    <p:sldLayoutId id="2147483670" r:id="rId12"/>
    <p:sldLayoutId id="2147483671" r:id="rId13"/>
    <p:sldLayoutId id="2147483672" r:id="rId1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ctr" rtl="0" eaLnBrk="1" fontAlgn="base" hangingPunct="1">
        <a:spcBef>
          <a:spcPct val="0"/>
        </a:spcBef>
        <a:spcAft>
          <a:spcPct val="0"/>
        </a:spcAft>
        <a:defRPr sz="3800" b="1" kern="1200">
          <a:solidFill>
            <a:srgbClr val="1F487C"/>
          </a:solidFill>
          <a:latin typeface="Century Gothic" panose="020B0502020202020204" pitchFamily="34" charset="0"/>
          <a:ea typeface="+mj-ea"/>
          <a:cs typeface="+mj-cs"/>
        </a:defRPr>
      </a:lvl1pPr>
      <a:lvl2pPr algn="ctr" rtl="0" eaLnBrk="1" fontAlgn="base" hangingPunct="1">
        <a:spcBef>
          <a:spcPct val="0"/>
        </a:spcBef>
        <a:spcAft>
          <a:spcPct val="0"/>
        </a:spcAft>
        <a:defRPr sz="3300">
          <a:solidFill>
            <a:srgbClr val="164C6C"/>
          </a:solidFill>
          <a:latin typeface="Georgia" pitchFamily="18" charset="0"/>
        </a:defRPr>
      </a:lvl2pPr>
      <a:lvl3pPr algn="ctr" rtl="0" eaLnBrk="1" fontAlgn="base" hangingPunct="1">
        <a:spcBef>
          <a:spcPct val="0"/>
        </a:spcBef>
        <a:spcAft>
          <a:spcPct val="0"/>
        </a:spcAft>
        <a:defRPr sz="3300">
          <a:solidFill>
            <a:srgbClr val="164C6C"/>
          </a:solidFill>
          <a:latin typeface="Georgia" pitchFamily="18" charset="0"/>
        </a:defRPr>
      </a:lvl3pPr>
      <a:lvl4pPr algn="ctr" rtl="0" eaLnBrk="1" fontAlgn="base" hangingPunct="1">
        <a:spcBef>
          <a:spcPct val="0"/>
        </a:spcBef>
        <a:spcAft>
          <a:spcPct val="0"/>
        </a:spcAft>
        <a:defRPr sz="3300">
          <a:solidFill>
            <a:srgbClr val="164C6C"/>
          </a:solidFill>
          <a:latin typeface="Georgia" pitchFamily="18" charset="0"/>
        </a:defRPr>
      </a:lvl4pPr>
      <a:lvl5pPr algn="ctr" rtl="0" eaLnBrk="1" fontAlgn="base" hangingPunct="1">
        <a:spcBef>
          <a:spcPct val="0"/>
        </a:spcBef>
        <a:spcAft>
          <a:spcPct val="0"/>
        </a:spcAft>
        <a:defRPr sz="3300">
          <a:solidFill>
            <a:srgbClr val="164C6C"/>
          </a:solidFill>
          <a:latin typeface="Georgia" pitchFamily="18" charset="0"/>
        </a:defRPr>
      </a:lvl5pPr>
      <a:lvl6pPr marL="457200" algn="ctr" rtl="0" eaLnBrk="1" fontAlgn="base" hangingPunct="1">
        <a:spcBef>
          <a:spcPct val="0"/>
        </a:spcBef>
        <a:spcAft>
          <a:spcPct val="0"/>
        </a:spcAft>
        <a:defRPr sz="3300">
          <a:solidFill>
            <a:srgbClr val="164C6C"/>
          </a:solidFill>
          <a:latin typeface="Georgia" pitchFamily="18" charset="0"/>
        </a:defRPr>
      </a:lvl6pPr>
      <a:lvl7pPr marL="914400" algn="ctr" rtl="0" eaLnBrk="1" fontAlgn="base" hangingPunct="1">
        <a:spcBef>
          <a:spcPct val="0"/>
        </a:spcBef>
        <a:spcAft>
          <a:spcPct val="0"/>
        </a:spcAft>
        <a:defRPr sz="3300">
          <a:solidFill>
            <a:srgbClr val="164C6C"/>
          </a:solidFill>
          <a:latin typeface="Georgia" pitchFamily="18" charset="0"/>
        </a:defRPr>
      </a:lvl7pPr>
      <a:lvl8pPr marL="1371600" algn="ctr" rtl="0" eaLnBrk="1" fontAlgn="base" hangingPunct="1">
        <a:spcBef>
          <a:spcPct val="0"/>
        </a:spcBef>
        <a:spcAft>
          <a:spcPct val="0"/>
        </a:spcAft>
        <a:defRPr sz="3300">
          <a:solidFill>
            <a:srgbClr val="164C6C"/>
          </a:solidFill>
          <a:latin typeface="Georgia" pitchFamily="18" charset="0"/>
        </a:defRPr>
      </a:lvl8pPr>
      <a:lvl9pPr marL="1828800" algn="ctr" rtl="0" eaLnBrk="1" fontAlgn="base" hangingPunct="1">
        <a:spcBef>
          <a:spcPct val="0"/>
        </a:spcBef>
        <a:spcAft>
          <a:spcPct val="0"/>
        </a:spcAft>
        <a:defRPr sz="3300">
          <a:solidFill>
            <a:srgbClr val="164C6C"/>
          </a:solidFill>
          <a:latin typeface="Georgia" pitchFamily="18" charset="0"/>
        </a:defRPr>
      </a:lvl9pPr>
    </p:titleStyle>
    <p:bodyStyle>
      <a:lvl1pPr marL="230188" indent="-230188" algn="l" rtl="0" eaLnBrk="1" fontAlgn="base" hangingPunct="1">
        <a:spcBef>
          <a:spcPct val="20000"/>
        </a:spcBef>
        <a:spcAft>
          <a:spcPct val="0"/>
        </a:spcAft>
        <a:buClr>
          <a:srgbClr val="F07F09"/>
        </a:buClr>
        <a:buSzPct val="100000"/>
        <a:buFont typeface="Arial" panose="020B0604020202020204" pitchFamily="34" charset="0"/>
        <a:buChar char="•"/>
        <a:defRPr sz="2800" kern="1200">
          <a:solidFill>
            <a:srgbClr val="1F487C"/>
          </a:solidFill>
          <a:latin typeface="Calibri" panose="020F0502020204030204" pitchFamily="34" charset="0"/>
          <a:ea typeface="+mn-ea"/>
          <a:cs typeface="Calibri" panose="020F0502020204030204" pitchFamily="34" charset="0"/>
        </a:defRPr>
      </a:lvl1pPr>
      <a:lvl2pPr marL="684213" indent="-338138" algn="l" rtl="0" eaLnBrk="1" fontAlgn="base" hangingPunct="1">
        <a:spcBef>
          <a:spcPct val="20000"/>
        </a:spcBef>
        <a:spcAft>
          <a:spcPct val="0"/>
        </a:spcAft>
        <a:buClr>
          <a:srgbClr val="1B587C"/>
        </a:buClr>
        <a:buSzPct val="100000"/>
        <a:buFont typeface="Georgia" panose="02040502050405020303" pitchFamily="18" charset="0"/>
        <a:buChar char="─"/>
        <a:defRPr sz="2600" kern="1200">
          <a:solidFill>
            <a:srgbClr val="1F487C"/>
          </a:solidFill>
          <a:latin typeface="Calibri" panose="020F0502020204030204" pitchFamily="34" charset="0"/>
          <a:ea typeface="+mn-ea"/>
          <a:cs typeface="Calibri" panose="020F0502020204030204" pitchFamily="34" charset="0"/>
        </a:defRPr>
      </a:lvl2pPr>
      <a:lvl3pPr marL="914400" indent="-230188" algn="l" rtl="0" eaLnBrk="1" fontAlgn="base" hangingPunct="1">
        <a:spcBef>
          <a:spcPct val="20000"/>
        </a:spcBef>
        <a:spcAft>
          <a:spcPct val="0"/>
        </a:spcAft>
        <a:buClr>
          <a:srgbClr val="F07F09"/>
        </a:buClr>
        <a:buSzPct val="100000"/>
        <a:buFont typeface="Arial" panose="020B0604020202020204" pitchFamily="34" charset="0"/>
        <a:buChar char="•"/>
        <a:defRPr sz="2400" kern="1200">
          <a:solidFill>
            <a:srgbClr val="1F487C"/>
          </a:solidFill>
          <a:latin typeface="Calibri" panose="020F0502020204030204" pitchFamily="34" charset="0"/>
          <a:ea typeface="+mn-ea"/>
          <a:cs typeface="Calibri" panose="020F0502020204030204" pitchFamily="34" charset="0"/>
        </a:defRPr>
      </a:lvl3pPr>
      <a:lvl4pPr marL="1260475" indent="-346075" algn="l" rtl="0" eaLnBrk="1" fontAlgn="base" hangingPunct="1">
        <a:spcBef>
          <a:spcPct val="20000"/>
        </a:spcBef>
        <a:spcAft>
          <a:spcPct val="0"/>
        </a:spcAft>
        <a:buClr>
          <a:srgbClr val="1B587C"/>
        </a:buClr>
        <a:buSzPct val="100000"/>
        <a:buFont typeface="Georgia" panose="02040502050405020303" pitchFamily="18" charset="0"/>
        <a:buChar char="─"/>
        <a:defRPr sz="2200" kern="1200">
          <a:solidFill>
            <a:srgbClr val="1F487C"/>
          </a:solidFill>
          <a:latin typeface="Calibri" panose="020F0502020204030204" pitchFamily="34" charset="0"/>
          <a:ea typeface="+mn-ea"/>
          <a:cs typeface="Calibri" panose="020F0502020204030204" pitchFamily="34" charset="0"/>
        </a:defRPr>
      </a:lvl4pPr>
      <a:lvl5pPr marL="1482725" indent="-222250" algn="l" rtl="0" eaLnBrk="1" fontAlgn="base" hangingPunct="1">
        <a:spcBef>
          <a:spcPct val="20000"/>
        </a:spcBef>
        <a:spcAft>
          <a:spcPct val="0"/>
        </a:spcAft>
        <a:buClr>
          <a:srgbClr val="F07F09"/>
        </a:buClr>
        <a:buChar char="•"/>
        <a:defRPr sz="2000" kern="1200">
          <a:solidFill>
            <a:srgbClr val="1F487C"/>
          </a:solidFill>
          <a:latin typeface="Calibri" panose="020F0502020204030204" pitchFamily="34" charset="0"/>
          <a:ea typeface="+mn-ea"/>
          <a:cs typeface="Calibri" panose="020F050202020403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sz="4000" dirty="0" smtClean="0"/>
              <a:t>Bridging the GAP</a:t>
            </a:r>
            <a:endParaRPr lang="en-US" sz="4000" dirty="0"/>
          </a:p>
        </p:txBody>
      </p:sp>
      <p:sp>
        <p:nvSpPr>
          <p:cNvPr id="3" name="Title 2"/>
          <p:cNvSpPr>
            <a:spLocks noGrp="1"/>
          </p:cNvSpPr>
          <p:nvPr>
            <p:ph type="title"/>
          </p:nvPr>
        </p:nvSpPr>
        <p:spPr/>
        <p:txBody>
          <a:bodyPr/>
          <a:lstStyle/>
          <a:p>
            <a:r>
              <a:rPr lang="en-US" altLang="en-US" sz="4000" dirty="0" smtClean="0"/>
              <a:t>National Best Practices in </a:t>
            </a:r>
            <a:br>
              <a:rPr lang="en-US" altLang="en-US" sz="4000" dirty="0" smtClean="0"/>
            </a:br>
            <a:r>
              <a:rPr lang="en-US" altLang="en-US" sz="4000" dirty="0" smtClean="0"/>
              <a:t>Ending Homelessness</a:t>
            </a:r>
            <a:endParaRPr lang="en-US" sz="4000" dirty="0"/>
          </a:p>
        </p:txBody>
      </p:sp>
    </p:spTree>
    <p:extLst>
      <p:ext uri="{BB962C8B-B14F-4D97-AF65-F5344CB8AC3E}">
        <p14:creationId xmlns:p14="http://schemas.microsoft.com/office/powerpoint/2010/main" val="16635028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ICM Outcomes</a:t>
            </a:r>
            <a:endParaRPr lang="en-US" dirty="0"/>
          </a:p>
        </p:txBody>
      </p:sp>
      <p:sp>
        <p:nvSpPr>
          <p:cNvPr id="3" name="Content Placeholder 2"/>
          <p:cNvSpPr>
            <a:spLocks noGrp="1"/>
          </p:cNvSpPr>
          <p:nvPr>
            <p:ph sz="quarter" idx="10"/>
          </p:nvPr>
        </p:nvSpPr>
        <p:spPr/>
        <p:txBody>
          <a:bodyPr/>
          <a:lstStyle/>
          <a:p>
            <a:endParaRPr lang="en-US" smtClean="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90477598"/>
              </p:ext>
            </p:extLst>
          </p:nvPr>
        </p:nvGraphicFramePr>
        <p:xfrm>
          <a:off x="419100" y="2057442"/>
          <a:ext cx="8305800" cy="3886158"/>
        </p:xfrm>
        <a:graphic>
          <a:graphicData uri="http://schemas.openxmlformats.org/drawingml/2006/table">
            <a:tbl>
              <a:tblPr firstRow="1" firstCol="1" bandRow="1">
                <a:tableStyleId>{5C22544A-7EE6-4342-B048-85BDC9FD1C3A}</a:tableStyleId>
              </a:tblPr>
              <a:tblGrid>
                <a:gridCol w="6705600"/>
                <a:gridCol w="1600200"/>
              </a:tblGrid>
              <a:tr h="677449">
                <a:tc>
                  <a:txBody>
                    <a:bodyPr/>
                    <a:lstStyle/>
                    <a:p>
                      <a:pPr marL="0" marR="0" algn="ctr">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Outcome</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Number of Cases</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r>
              <a:tr h="530352">
                <a:tc>
                  <a:txBody>
                    <a:bodyPr/>
                    <a:lstStyle/>
                    <a:p>
                      <a:pPr marL="0" marR="0" algn="l">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Shared </a:t>
                      </a:r>
                      <a:r>
                        <a:rPr lang="en-US" sz="2400" dirty="0" smtClean="0">
                          <a:effectLst/>
                          <a:latin typeface="Calibri" panose="020F0502020204030204" pitchFamily="34" charset="0"/>
                          <a:cs typeface="Calibri" panose="020F0502020204030204" pitchFamily="34" charset="0"/>
                        </a:rPr>
                        <a:t>Arrangement/Family</a:t>
                      </a:r>
                      <a:endParaRPr lang="en-US" sz="2400" dirty="0">
                        <a:effectLst/>
                        <a:latin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78</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r>
              <a:tr h="800621">
                <a:tc>
                  <a:txBody>
                    <a:bodyPr/>
                    <a:lstStyle/>
                    <a:p>
                      <a:pPr marL="0" marR="0" algn="l">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Found something </a:t>
                      </a:r>
                      <a:r>
                        <a:rPr lang="en-US" sz="2400" dirty="0" smtClean="0">
                          <a:effectLst/>
                          <a:latin typeface="Calibri" panose="020F0502020204030204" pitchFamily="34" charset="0"/>
                          <a:cs typeface="Calibri" panose="020F0502020204030204" pitchFamily="34" charset="0"/>
                        </a:rPr>
                        <a:t>affordable </a:t>
                      </a:r>
                      <a:r>
                        <a:rPr lang="en-US" sz="2000" i="1" dirty="0" smtClean="0">
                          <a:effectLst/>
                          <a:latin typeface="Calibri" panose="020F0502020204030204" pitchFamily="34" charset="0"/>
                          <a:cs typeface="Calibri" panose="020F0502020204030204" pitchFamily="34" charset="0"/>
                        </a:rPr>
                        <a:t>(</a:t>
                      </a:r>
                      <a:r>
                        <a:rPr lang="en-US" sz="2000" i="1" dirty="0">
                          <a:effectLst/>
                          <a:latin typeface="Calibri" panose="020F0502020204030204" pitchFamily="34" charset="0"/>
                          <a:cs typeface="Calibri" panose="020F0502020204030204" pitchFamily="34" charset="0"/>
                        </a:rPr>
                        <a:t>more affordable </a:t>
                      </a:r>
                      <a:r>
                        <a:rPr lang="en-US" sz="2000" i="1" dirty="0" smtClean="0">
                          <a:effectLst/>
                          <a:latin typeface="Calibri" panose="020F0502020204030204" pitchFamily="34" charset="0"/>
                          <a:cs typeface="Calibri" panose="020F0502020204030204" pitchFamily="34" charset="0"/>
                        </a:rPr>
                        <a:t>apartment,</a:t>
                      </a:r>
                      <a:r>
                        <a:rPr lang="en-US" sz="2000" i="1" baseline="0" dirty="0" smtClean="0">
                          <a:effectLst/>
                          <a:latin typeface="Calibri" panose="020F0502020204030204" pitchFamily="34" charset="0"/>
                          <a:cs typeface="Calibri" panose="020F0502020204030204" pitchFamily="34" charset="0"/>
                        </a:rPr>
                        <a:t> </a:t>
                      </a:r>
                      <a:r>
                        <a:rPr lang="en-US" sz="2000" i="1" dirty="0" smtClean="0">
                          <a:effectLst/>
                          <a:latin typeface="Calibri" panose="020F0502020204030204" pitchFamily="34" charset="0"/>
                          <a:cs typeface="Calibri" panose="020F0502020204030204" pitchFamily="34" charset="0"/>
                        </a:rPr>
                        <a:t>room</a:t>
                      </a:r>
                      <a:r>
                        <a:rPr lang="en-US" sz="2000" i="1" dirty="0">
                          <a:effectLst/>
                          <a:latin typeface="Calibri" panose="020F0502020204030204" pitchFamily="34" charset="0"/>
                          <a:cs typeface="Calibri" panose="020F0502020204030204" pitchFamily="34" charset="0"/>
                        </a:rPr>
                        <a:t>, boarding home, senior housing)</a:t>
                      </a:r>
                      <a:endParaRPr lang="en-US" sz="2000" i="1"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27</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r>
              <a:tr h="862209">
                <a:tc>
                  <a:txBody>
                    <a:bodyPr/>
                    <a:lstStyle/>
                    <a:p>
                      <a:pPr marL="0" marR="0" algn="l">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Affordable housing programs </a:t>
                      </a:r>
                      <a:r>
                        <a:rPr lang="en-US" sz="2000" i="1" dirty="0">
                          <a:effectLst/>
                          <a:latin typeface="Calibri" panose="020F0502020204030204" pitchFamily="34" charset="0"/>
                          <a:cs typeface="Calibri" panose="020F0502020204030204" pitchFamily="34" charset="0"/>
                        </a:rPr>
                        <a:t>(section 8, local housing programs, SRAP, housing authority)</a:t>
                      </a:r>
                      <a:endParaRPr lang="en-US" sz="2000" i="1"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60</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r>
              <a:tr h="43110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400" baseline="0" dirty="0" smtClean="0">
                          <a:effectLst/>
                          <a:latin typeface="Calibri" panose="020F0502020204030204" pitchFamily="34" charset="0"/>
                          <a:ea typeface="+mn-ea"/>
                          <a:cs typeface="Calibri" panose="020F0502020204030204" pitchFamily="34" charset="0"/>
                        </a:rPr>
                        <a:t>Income increase/found work</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2400" dirty="0" smtClean="0">
                          <a:effectLst/>
                          <a:latin typeface="Calibri" panose="020F0502020204030204" pitchFamily="34" charset="0"/>
                          <a:ea typeface="Calibri"/>
                          <a:cs typeface="Calibri" panose="020F0502020204030204" pitchFamily="34" charset="0"/>
                        </a:rPr>
                        <a:t>46</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r>
              <a:tr h="21233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400" dirty="0" smtClean="0">
                          <a:effectLst/>
                          <a:latin typeface="Calibri" panose="020F0502020204030204" pitchFamily="34" charset="0"/>
                          <a:cs typeface="Calibri" panose="020F0502020204030204" pitchFamily="34" charset="0"/>
                        </a:rPr>
                        <a:t>Landlord decreased rent </a:t>
                      </a:r>
                      <a:endParaRPr lang="en-US" sz="2400" dirty="0">
                        <a:effectLst/>
                        <a:latin typeface="Calibri" panose="020F0502020204030204" pitchFamily="34" charset="0"/>
                        <a:ea typeface="+mn-ea"/>
                        <a:cs typeface="Calibri" panose="020F0502020204030204" pitchFamily="34" charset="0"/>
                      </a:endParaRPr>
                    </a:p>
                  </a:txBody>
                  <a:tcPr marL="68580" marR="68580" marT="0" marB="0" anchor="ctr"/>
                </a:tc>
                <a:tc>
                  <a:txBody>
                    <a:bodyPr/>
                    <a:lstStyle/>
                    <a:p>
                      <a:pPr marL="0" marR="0" algn="ctr">
                        <a:lnSpc>
                          <a:spcPct val="115000"/>
                        </a:lnSpc>
                        <a:spcBef>
                          <a:spcPts val="0"/>
                        </a:spcBef>
                        <a:spcAft>
                          <a:spcPts val="0"/>
                        </a:spcAft>
                      </a:pPr>
                      <a:r>
                        <a:rPr lang="en-US" sz="2400" dirty="0">
                          <a:effectLst/>
                          <a:latin typeface="Calibri" panose="020F0502020204030204" pitchFamily="34" charset="0"/>
                          <a:cs typeface="Calibri" panose="020F0502020204030204" pitchFamily="34" charset="0"/>
                        </a:rPr>
                        <a:t>12</a:t>
                      </a:r>
                      <a:endParaRPr lang="en-US" sz="2400" dirty="0">
                        <a:effectLst/>
                        <a:latin typeface="Calibri" panose="020F0502020204030204" pitchFamily="34" charset="0"/>
                        <a:ea typeface="Calibri"/>
                        <a:cs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3462400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Social Security Income </a:t>
            </a:r>
            <a:br>
              <a:rPr lang="en-US" altLang="en-US" sz="3200" dirty="0" smtClean="0"/>
            </a:br>
            <a:r>
              <a:rPr lang="en-US" altLang="en-US" sz="3200" dirty="0" smtClean="0"/>
              <a:t>State Rental Assistance Program</a:t>
            </a:r>
            <a:endParaRPr lang="en-US" sz="3200" dirty="0"/>
          </a:p>
        </p:txBody>
      </p:sp>
      <p:sp>
        <p:nvSpPr>
          <p:cNvPr id="3" name="Content Placeholder 2"/>
          <p:cNvSpPr>
            <a:spLocks noGrp="1"/>
          </p:cNvSpPr>
          <p:nvPr>
            <p:ph sz="quarter" idx="10"/>
          </p:nvPr>
        </p:nvSpPr>
        <p:spPr/>
        <p:txBody>
          <a:bodyPr/>
          <a:lstStyle/>
          <a:p>
            <a:r>
              <a:rPr lang="en-US" altLang="en-US" dirty="0" smtClean="0"/>
              <a:t>Social Security Income State Rental Assistance Program (</a:t>
            </a:r>
            <a:r>
              <a:rPr lang="en-US" dirty="0" smtClean="0"/>
              <a:t>SSI-SRAP) is a rental assistance program for SSI-EA that launched in January 2017 and is funded by the Department of Human Services (DHS) through a Memorandum of Understanding with the Department of Community Affairs (DCA). </a:t>
            </a:r>
          </a:p>
          <a:p>
            <a:endParaRPr lang="en-US" sz="1000" dirty="0" smtClean="0"/>
          </a:p>
          <a:p>
            <a:r>
              <a:rPr lang="en-US" dirty="0" smtClean="0"/>
              <a:t>SSI-SRAP is designed to help clients secure permanent housing rather than the temporary, emergency housing provided under EA.</a:t>
            </a:r>
          </a:p>
          <a:p>
            <a:endParaRPr lang="en-US" sz="2200" dirty="0"/>
          </a:p>
        </p:txBody>
      </p:sp>
    </p:spTree>
    <p:extLst>
      <p:ext uri="{BB962C8B-B14F-4D97-AF65-F5344CB8AC3E}">
        <p14:creationId xmlns:p14="http://schemas.microsoft.com/office/powerpoint/2010/main" val="2612707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smtClean="0"/>
              <a:t>Social Security Income </a:t>
            </a:r>
            <a:br>
              <a:rPr lang="en-US" altLang="en-US" sz="3200" dirty="0" smtClean="0"/>
            </a:br>
            <a:r>
              <a:rPr lang="en-US" altLang="en-US" sz="3200" dirty="0" smtClean="0"/>
              <a:t>State Rental Assistance Program</a:t>
            </a:r>
            <a:endParaRPr lang="en-US" sz="3200" dirty="0"/>
          </a:p>
        </p:txBody>
      </p:sp>
      <p:sp>
        <p:nvSpPr>
          <p:cNvPr id="3" name="Content Placeholder 2"/>
          <p:cNvSpPr>
            <a:spLocks noGrp="1"/>
          </p:cNvSpPr>
          <p:nvPr>
            <p:ph sz="quarter" idx="10"/>
          </p:nvPr>
        </p:nvSpPr>
        <p:spPr/>
        <p:txBody>
          <a:bodyPr/>
          <a:lstStyle/>
          <a:p>
            <a:r>
              <a:rPr lang="en-US" dirty="0" smtClean="0"/>
              <a:t>SSI-SRAP provides project based or portable rental assistance grants.</a:t>
            </a:r>
          </a:p>
          <a:p>
            <a:endParaRPr lang="en-US" sz="1000" dirty="0" smtClean="0"/>
          </a:p>
          <a:p>
            <a:r>
              <a:rPr lang="en-US" dirty="0" smtClean="0"/>
              <a:t>SSI-SRAP has no time limit for households with a disabled person until they receive another resource such as the federal Housing Choice Voucher. </a:t>
            </a:r>
          </a:p>
          <a:p>
            <a:endParaRPr lang="en-US" sz="1000" dirty="0" smtClean="0"/>
          </a:p>
          <a:p>
            <a:r>
              <a:rPr lang="en-US" dirty="0" smtClean="0"/>
              <a:t>There </a:t>
            </a:r>
            <a:r>
              <a:rPr lang="en-US" dirty="0" smtClean="0"/>
              <a:t>have </a:t>
            </a:r>
            <a:r>
              <a:rPr lang="en-US" dirty="0" smtClean="0"/>
              <a:t>been 49 cases submitted for consideration to the SRAP program to date.</a:t>
            </a:r>
          </a:p>
          <a:p>
            <a:endParaRPr lang="en-US" sz="2200" dirty="0"/>
          </a:p>
        </p:txBody>
      </p:sp>
    </p:spTree>
    <p:extLst>
      <p:ext uri="{BB962C8B-B14F-4D97-AF65-F5344CB8AC3E}">
        <p14:creationId xmlns:p14="http://schemas.microsoft.com/office/powerpoint/2010/main" val="4165109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 </a:t>
            </a:r>
            <a:br>
              <a:rPr lang="en-US" altLang="en-US" dirty="0" smtClean="0"/>
            </a:br>
            <a:r>
              <a:rPr lang="en-US" altLang="en-US" dirty="0" smtClean="0"/>
              <a:t>TANF 100 – ICM/SRAP</a:t>
            </a:r>
            <a:br>
              <a:rPr lang="en-US" altLang="en-US" dirty="0" smtClean="0"/>
            </a:br>
            <a:endParaRPr lang="en-US" dirty="0"/>
          </a:p>
        </p:txBody>
      </p:sp>
      <p:sp>
        <p:nvSpPr>
          <p:cNvPr id="3" name="Content Placeholder 2"/>
          <p:cNvSpPr>
            <a:spLocks noGrp="1"/>
          </p:cNvSpPr>
          <p:nvPr>
            <p:ph sz="quarter" idx="10"/>
          </p:nvPr>
        </p:nvSpPr>
        <p:spPr/>
        <p:txBody>
          <a:bodyPr/>
          <a:lstStyle/>
          <a:p>
            <a:r>
              <a:rPr lang="en-US" dirty="0" smtClean="0"/>
              <a:t>TANF 100 will provide intensive case management along with rental assistance vouchers/grants to 100 homeless WFNJ/TANF families as long as they are compliant with the WFNJ and EA rules and regulations.</a:t>
            </a:r>
          </a:p>
          <a:p>
            <a:endParaRPr lang="en-US" sz="1000" dirty="0" smtClean="0"/>
          </a:p>
          <a:p>
            <a:r>
              <a:rPr lang="en-US" dirty="0" smtClean="0"/>
              <a:t>DCA regulations require that </a:t>
            </a:r>
            <a:r>
              <a:rPr lang="en-US" dirty="0" smtClean="0"/>
              <a:t>at least </a:t>
            </a:r>
            <a:r>
              <a:rPr lang="en-US" dirty="0" smtClean="0"/>
              <a:t>22 percent of the SRAP vouchers must be set-aside for homeless families with children.  A portion of that 22 percent </a:t>
            </a:r>
            <a:r>
              <a:rPr lang="en-US" dirty="0" smtClean="0"/>
              <a:t>are clients of services from </a:t>
            </a:r>
            <a:r>
              <a:rPr lang="en-US" dirty="0" smtClean="0"/>
              <a:t>Division of Family </a:t>
            </a:r>
            <a:r>
              <a:rPr lang="en-US" dirty="0" smtClean="0"/>
              <a:t>Development.</a:t>
            </a:r>
            <a:endParaRPr lang="en-US" dirty="0" smtClean="0"/>
          </a:p>
          <a:p>
            <a:endParaRPr lang="en-US" dirty="0"/>
          </a:p>
        </p:txBody>
      </p:sp>
    </p:spTree>
    <p:extLst>
      <p:ext uri="{BB962C8B-B14F-4D97-AF65-F5344CB8AC3E}">
        <p14:creationId xmlns:p14="http://schemas.microsoft.com/office/powerpoint/2010/main" val="2521403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 </a:t>
            </a:r>
            <a:br>
              <a:rPr lang="en-US" altLang="en-US" dirty="0" smtClean="0"/>
            </a:br>
            <a:r>
              <a:rPr lang="en-US" altLang="en-US" dirty="0" smtClean="0"/>
              <a:t>TANF 100 – ICM/SRAP</a:t>
            </a:r>
            <a:br>
              <a:rPr lang="en-US" altLang="en-US" dirty="0" smtClean="0"/>
            </a:br>
            <a:endParaRPr lang="en-US" dirty="0"/>
          </a:p>
        </p:txBody>
      </p:sp>
      <p:sp>
        <p:nvSpPr>
          <p:cNvPr id="3" name="Content Placeholder 2"/>
          <p:cNvSpPr>
            <a:spLocks noGrp="1"/>
          </p:cNvSpPr>
          <p:nvPr>
            <p:ph sz="quarter" idx="10"/>
          </p:nvPr>
        </p:nvSpPr>
        <p:spPr/>
        <p:txBody>
          <a:bodyPr/>
          <a:lstStyle/>
          <a:p>
            <a:r>
              <a:rPr lang="en-US" dirty="0" smtClean="0"/>
              <a:t>TANF 100 will provide intensive case management along with rental assistance vouchers/grants to 100 homeless WFNJ/TANF families as long as they are compliant with the WFNJ and EA rules and regulations.</a:t>
            </a:r>
          </a:p>
          <a:p>
            <a:endParaRPr lang="en-US" sz="1000" dirty="0" smtClean="0"/>
          </a:p>
          <a:p>
            <a:r>
              <a:rPr lang="en-US" dirty="0" smtClean="0"/>
              <a:t>DCA regulations require that not less than 22 percent of the SRAP vouchers must be set-aside for homeless families with children.  A portion of that 22 percent must come from Division of Family Development referrals.</a:t>
            </a:r>
          </a:p>
          <a:p>
            <a:endParaRPr lang="en-US" dirty="0"/>
          </a:p>
        </p:txBody>
      </p:sp>
    </p:spTree>
    <p:extLst>
      <p:ext uri="{BB962C8B-B14F-4D97-AF65-F5344CB8AC3E}">
        <p14:creationId xmlns:p14="http://schemas.microsoft.com/office/powerpoint/2010/main" val="2018097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 </a:t>
            </a:r>
            <a:br>
              <a:rPr lang="en-US" altLang="en-US" dirty="0" smtClean="0"/>
            </a:br>
            <a:r>
              <a:rPr lang="en-US" altLang="en-US" dirty="0" smtClean="0"/>
              <a:t>TANF 100 – ICM/SRAP</a:t>
            </a:r>
            <a:br>
              <a:rPr lang="en-US" altLang="en-US" dirty="0" smtClean="0"/>
            </a:br>
            <a:endParaRPr lang="en-US" dirty="0"/>
          </a:p>
        </p:txBody>
      </p:sp>
      <p:sp>
        <p:nvSpPr>
          <p:cNvPr id="3" name="Content Placeholder 2"/>
          <p:cNvSpPr>
            <a:spLocks noGrp="1"/>
          </p:cNvSpPr>
          <p:nvPr>
            <p:ph sz="quarter" idx="10"/>
          </p:nvPr>
        </p:nvSpPr>
        <p:spPr/>
        <p:txBody>
          <a:bodyPr/>
          <a:lstStyle/>
          <a:p>
            <a:r>
              <a:rPr lang="en-US" altLang="en-US" dirty="0" smtClean="0"/>
              <a:t>TANF 100 vouchers will be shared among the 21 counties.</a:t>
            </a:r>
          </a:p>
          <a:p>
            <a:endParaRPr lang="en-US" altLang="en-US" dirty="0" smtClean="0"/>
          </a:p>
          <a:p>
            <a:r>
              <a:rPr lang="en-US" altLang="en-US" dirty="0" smtClean="0"/>
              <a:t>TANF 100 will have the same rules and process as the ICM and SSI-SRAP programs</a:t>
            </a:r>
            <a:r>
              <a:rPr lang="en-US" dirty="0" smtClean="0"/>
              <a:t>.</a:t>
            </a:r>
          </a:p>
          <a:p>
            <a:endParaRPr lang="en-US" dirty="0"/>
          </a:p>
        </p:txBody>
      </p:sp>
    </p:spTree>
    <p:extLst>
      <p:ext uri="{BB962C8B-B14F-4D97-AF65-F5344CB8AC3E}">
        <p14:creationId xmlns:p14="http://schemas.microsoft.com/office/powerpoint/2010/main" val="31390624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Provisional Housing Awaiting </a:t>
            </a:r>
            <a:br>
              <a:rPr lang="en-US" sz="3200" dirty="0" smtClean="0"/>
            </a:br>
            <a:r>
              <a:rPr lang="en-US" sz="3200" dirty="0" smtClean="0"/>
              <a:t>SSI/SSDI Eligibility</a:t>
            </a:r>
            <a:endParaRPr lang="en-US" sz="3200" dirty="0"/>
          </a:p>
        </p:txBody>
      </p:sp>
      <p:sp>
        <p:nvSpPr>
          <p:cNvPr id="3" name="Content Placeholder 2"/>
          <p:cNvSpPr>
            <a:spLocks noGrp="1"/>
          </p:cNvSpPr>
          <p:nvPr>
            <p:ph sz="quarter" idx="10"/>
          </p:nvPr>
        </p:nvSpPr>
        <p:spPr/>
        <p:txBody>
          <a:bodyPr/>
          <a:lstStyle/>
          <a:p>
            <a:pPr lvl="0"/>
            <a:r>
              <a:rPr lang="en-US" dirty="0" smtClean="0"/>
              <a:t>Provisional Housing Awaiting SSI/SSDI Eligibility (PHASE) EA pilot program was developed to provide temporary/interim housing and other emergency benefits and services for TANF and GA clients who </a:t>
            </a:r>
            <a:r>
              <a:rPr lang="en-US" dirty="0" smtClean="0"/>
              <a:t>have a permanent disability </a:t>
            </a:r>
            <a:r>
              <a:rPr lang="en-US" dirty="0" smtClean="0"/>
              <a:t>and have a SSI/SSDI application or appeal pending.</a:t>
            </a:r>
          </a:p>
          <a:p>
            <a:pPr lvl="0"/>
            <a:endParaRPr lang="en-US" sz="1000" dirty="0" smtClean="0"/>
          </a:p>
          <a:p>
            <a:r>
              <a:rPr lang="en-US" dirty="0" smtClean="0"/>
              <a:t>PHASE is in the regulatory approval process and should begin sometime this year.</a:t>
            </a:r>
            <a:endParaRPr lang="en-US" dirty="0"/>
          </a:p>
        </p:txBody>
      </p:sp>
    </p:spTree>
    <p:extLst>
      <p:ext uri="{BB962C8B-B14F-4D97-AF65-F5344CB8AC3E}">
        <p14:creationId xmlns:p14="http://schemas.microsoft.com/office/powerpoint/2010/main" val="40393413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Provisional Housing Awaiting </a:t>
            </a:r>
            <a:br>
              <a:rPr lang="en-US" sz="3200" dirty="0" smtClean="0"/>
            </a:br>
            <a:r>
              <a:rPr lang="en-US" sz="3200" dirty="0" smtClean="0"/>
              <a:t>SSI/SSDI Eligibility</a:t>
            </a:r>
            <a:endParaRPr lang="en-US" sz="3200" dirty="0"/>
          </a:p>
        </p:txBody>
      </p:sp>
      <p:sp>
        <p:nvSpPr>
          <p:cNvPr id="3" name="Content Placeholder 2"/>
          <p:cNvSpPr>
            <a:spLocks noGrp="1"/>
          </p:cNvSpPr>
          <p:nvPr>
            <p:ph sz="quarter" idx="10"/>
          </p:nvPr>
        </p:nvSpPr>
        <p:spPr/>
        <p:txBody>
          <a:bodyPr/>
          <a:lstStyle/>
          <a:p>
            <a:r>
              <a:rPr lang="en-US" dirty="0" smtClean="0"/>
              <a:t>PHASE will waive compliance with statutory time limit requirements for EA by providing up to three additional years of EA benefits including payment of security deposits, rent, mortgage, moving expenses and utilities for living arrangements</a:t>
            </a:r>
            <a:r>
              <a:rPr lang="en-US" dirty="0" smtClean="0"/>
              <a:t>, </a:t>
            </a:r>
            <a:r>
              <a:rPr lang="en-US" dirty="0" smtClean="0"/>
              <a:t>emergency food and clothing for </a:t>
            </a:r>
            <a:r>
              <a:rPr lang="en-US" dirty="0" smtClean="0"/>
              <a:t>eligible clients</a:t>
            </a:r>
            <a:r>
              <a:rPr lang="en-US" dirty="0" smtClean="0"/>
              <a:t>. </a:t>
            </a:r>
          </a:p>
          <a:p>
            <a:pPr lvl="0"/>
            <a:endParaRPr lang="en-US" dirty="0" smtClean="0"/>
          </a:p>
          <a:p>
            <a:endParaRPr lang="en-US" dirty="0"/>
          </a:p>
        </p:txBody>
      </p:sp>
    </p:spTree>
    <p:extLst>
      <p:ext uri="{BB962C8B-B14F-4D97-AF65-F5344CB8AC3E}">
        <p14:creationId xmlns:p14="http://schemas.microsoft.com/office/powerpoint/2010/main" val="1443898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965" y="174066"/>
            <a:ext cx="8813139" cy="6226735"/>
          </a:xfrm>
          <a:prstGeom prst="rect">
            <a:avLst/>
          </a:prstGeom>
        </p:spPr>
      </p:pic>
    </p:spTree>
    <p:extLst>
      <p:ext uri="{BB962C8B-B14F-4D97-AF65-F5344CB8AC3E}">
        <p14:creationId xmlns:p14="http://schemas.microsoft.com/office/powerpoint/2010/main" val="912050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300" dirty="0" smtClean="0"/>
              <a:t>Department of Human Services – Mission</a:t>
            </a:r>
            <a:endParaRPr lang="en-US" sz="3300" dirty="0"/>
          </a:p>
        </p:txBody>
      </p:sp>
      <p:sp>
        <p:nvSpPr>
          <p:cNvPr id="5" name="Content Placeholder 4"/>
          <p:cNvSpPr>
            <a:spLocks noGrp="1"/>
          </p:cNvSpPr>
          <p:nvPr>
            <p:ph sz="quarter" idx="10"/>
          </p:nvPr>
        </p:nvSpPr>
        <p:spPr/>
        <p:txBody>
          <a:bodyPr/>
          <a:lstStyle/>
          <a:p>
            <a:pPr marL="0" indent="0">
              <a:buNone/>
            </a:pPr>
            <a:r>
              <a:rPr lang="en-US" sz="2400" dirty="0" smtClean="0"/>
              <a:t>The Department of Human Services (DHS) is dedicated to providing quality services that consistently meet expectations with the goal to protect, assist and empower economically disadvantaged individuals and families, and people with disabilities to achieve their maximum potential.  </a:t>
            </a:r>
          </a:p>
          <a:p>
            <a:pPr marL="0" indent="0">
              <a:buNone/>
            </a:pPr>
            <a:endParaRPr lang="en-US" sz="2400" dirty="0"/>
          </a:p>
          <a:p>
            <a:pPr marL="0" indent="0">
              <a:buNone/>
            </a:pPr>
            <a:r>
              <a:rPr lang="en-US" sz="2400" dirty="0" smtClean="0"/>
              <a:t>DHS strives </a:t>
            </a:r>
            <a:r>
              <a:rPr lang="en-US" sz="2400" dirty="0" smtClean="0"/>
              <a:t>to ensure a seamless array of services through partnerships and collaborations with communities </a:t>
            </a:r>
            <a:r>
              <a:rPr lang="en-US" sz="2400" dirty="0" smtClean="0"/>
              <a:t>statewide in order to </a:t>
            </a:r>
            <a:r>
              <a:rPr lang="en-US" sz="2400" dirty="0" smtClean="0"/>
              <a:t>promote accountability, transparency and quality in all that </a:t>
            </a:r>
            <a:r>
              <a:rPr lang="en-US" sz="2400" dirty="0" smtClean="0"/>
              <a:t>it does.</a:t>
            </a:r>
            <a:endParaRPr lang="en-US" altLang="en-US" sz="2400" dirty="0"/>
          </a:p>
        </p:txBody>
      </p:sp>
    </p:spTree>
    <p:extLst>
      <p:ext uri="{BB962C8B-B14F-4D97-AF65-F5344CB8AC3E}">
        <p14:creationId xmlns:p14="http://schemas.microsoft.com/office/powerpoint/2010/main" val="19372787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Division of Family Development </a:t>
            </a:r>
            <a:endParaRPr lang="en-US" dirty="0"/>
          </a:p>
        </p:txBody>
      </p:sp>
      <p:sp>
        <p:nvSpPr>
          <p:cNvPr id="5" name="Content Placeholder 4"/>
          <p:cNvSpPr>
            <a:spLocks noGrp="1"/>
          </p:cNvSpPr>
          <p:nvPr>
            <p:ph sz="quarter" idx="10"/>
          </p:nvPr>
        </p:nvSpPr>
        <p:spPr/>
        <p:txBody>
          <a:bodyPr/>
          <a:lstStyle/>
          <a:p>
            <a:pPr marL="0" indent="0">
              <a:buNone/>
            </a:pPr>
            <a:r>
              <a:rPr lang="en-US" sz="2400" dirty="0" smtClean="0"/>
              <a:t>The Division of Family Development (DFD) provides leadership and supervision to the public and private agencies that deliver financial aid and support services to individuals and families.</a:t>
            </a:r>
          </a:p>
          <a:p>
            <a:pPr marL="0" indent="0">
              <a:buNone/>
            </a:pPr>
            <a:endParaRPr lang="en-US" sz="1000" dirty="0" smtClean="0"/>
          </a:p>
          <a:p>
            <a:r>
              <a:rPr lang="en-US" sz="2400" dirty="0" smtClean="0"/>
              <a:t>Work First New Jersey (WFNJ) </a:t>
            </a:r>
          </a:p>
          <a:p>
            <a:pPr lvl="1"/>
            <a:r>
              <a:rPr lang="en-US" sz="2200" dirty="0" smtClean="0"/>
              <a:t>Temporary Assistance for Needy Families (TANF)</a:t>
            </a:r>
          </a:p>
          <a:p>
            <a:pPr lvl="1"/>
            <a:r>
              <a:rPr lang="en-US" sz="2200" dirty="0" smtClean="0"/>
              <a:t>General Assistance (GA) </a:t>
            </a:r>
          </a:p>
          <a:p>
            <a:r>
              <a:rPr lang="en-US" sz="2400" dirty="0" smtClean="0"/>
              <a:t>Supplemental Nutrition Assistance Program (SNAP) – formerly food stamps</a:t>
            </a:r>
          </a:p>
          <a:p>
            <a:r>
              <a:rPr lang="en-US" sz="2400" dirty="0" smtClean="0"/>
              <a:t>IV-D Child Support</a:t>
            </a:r>
          </a:p>
          <a:p>
            <a:r>
              <a:rPr lang="en-US" sz="2400" dirty="0" smtClean="0"/>
              <a:t>Child Care</a:t>
            </a:r>
            <a:endParaRPr lang="en-US" sz="2400" dirty="0"/>
          </a:p>
        </p:txBody>
      </p:sp>
    </p:spTree>
    <p:extLst>
      <p:ext uri="{BB962C8B-B14F-4D97-AF65-F5344CB8AC3E}">
        <p14:creationId xmlns:p14="http://schemas.microsoft.com/office/powerpoint/2010/main" val="23795603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Assistance</a:t>
            </a:r>
            <a:endParaRPr lang="en-US" dirty="0"/>
          </a:p>
        </p:txBody>
      </p:sp>
      <p:sp>
        <p:nvSpPr>
          <p:cNvPr id="5" name="Content Placeholder 4"/>
          <p:cNvSpPr>
            <a:spLocks noGrp="1"/>
          </p:cNvSpPr>
          <p:nvPr>
            <p:ph sz="quarter" idx="10"/>
          </p:nvPr>
        </p:nvSpPr>
        <p:spPr/>
        <p:txBody>
          <a:bodyPr/>
          <a:lstStyle/>
          <a:p>
            <a:r>
              <a:rPr lang="en-US" altLang="en-US" dirty="0" smtClean="0"/>
              <a:t>Emergency Assistance (EA) </a:t>
            </a:r>
            <a:r>
              <a:rPr lang="en-US" dirty="0" smtClean="0"/>
              <a:t>provides temporary housing </a:t>
            </a:r>
            <a:r>
              <a:rPr lang="en-US" altLang="en-US" dirty="0" smtClean="0"/>
              <a:t>and shelter-related assistance for </a:t>
            </a:r>
            <a:r>
              <a:rPr lang="en-US" dirty="0" smtClean="0"/>
              <a:t>Work First New Jersey (WFNJ) Temporary Assistance for Needy Families (TANF) and WFNJ General Assistance (GA) welfare recipients so they can participate in work </a:t>
            </a:r>
            <a:r>
              <a:rPr lang="en-US" dirty="0" smtClean="0"/>
              <a:t>activities and work training.</a:t>
            </a:r>
            <a:endParaRPr lang="en-US" dirty="0" smtClean="0"/>
          </a:p>
          <a:p>
            <a:endParaRPr lang="en-US" sz="1000" dirty="0" smtClean="0"/>
          </a:p>
          <a:p>
            <a:r>
              <a:rPr lang="en-US" dirty="0" smtClean="0"/>
              <a:t>EA </a:t>
            </a:r>
            <a:r>
              <a:rPr lang="en-US" dirty="0" smtClean="0"/>
              <a:t>also is </a:t>
            </a:r>
            <a:r>
              <a:rPr lang="en-US" dirty="0" smtClean="0"/>
              <a:t>provided to </a:t>
            </a:r>
            <a:r>
              <a:rPr lang="en-US" dirty="0" smtClean="0"/>
              <a:t>people with permanent disabilities receiving </a:t>
            </a:r>
            <a:r>
              <a:rPr lang="en-US" dirty="0" smtClean="0"/>
              <a:t>Supplemental Security Income (SSI).</a:t>
            </a:r>
            <a:endParaRPr lang="en-US" dirty="0"/>
          </a:p>
        </p:txBody>
      </p:sp>
    </p:spTree>
    <p:extLst>
      <p:ext uri="{BB962C8B-B14F-4D97-AF65-F5344CB8AC3E}">
        <p14:creationId xmlns:p14="http://schemas.microsoft.com/office/powerpoint/2010/main" val="41704705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Assistance</a:t>
            </a:r>
            <a:endParaRPr lang="en-US" dirty="0"/>
          </a:p>
        </p:txBody>
      </p:sp>
      <p:sp>
        <p:nvSpPr>
          <p:cNvPr id="5" name="Content Placeholder 4"/>
          <p:cNvSpPr>
            <a:spLocks noGrp="1"/>
          </p:cNvSpPr>
          <p:nvPr>
            <p:ph sz="quarter" idx="10"/>
          </p:nvPr>
        </p:nvSpPr>
        <p:spPr/>
        <p:txBody>
          <a:bodyPr/>
          <a:lstStyle/>
          <a:p>
            <a:r>
              <a:rPr lang="en-US" altLang="en-US" dirty="0" smtClean="0"/>
              <a:t>EA helps prevent homelessness by:</a:t>
            </a:r>
          </a:p>
          <a:p>
            <a:pPr lvl="1"/>
            <a:r>
              <a:rPr lang="en-US" altLang="en-US" dirty="0" smtClean="0"/>
              <a:t>Providing temporary support for ongoing housing costs, such as rent or emergency shelter for up to one year, with the possibility of two six-month extensions for families with children or one six-month extension for single people and couples;</a:t>
            </a:r>
          </a:p>
          <a:p>
            <a:pPr marL="346075" lvl="1" indent="0">
              <a:buNone/>
            </a:pPr>
            <a:endParaRPr lang="en-US" altLang="en-US" sz="1000" dirty="0" smtClean="0"/>
          </a:p>
          <a:p>
            <a:pPr lvl="1"/>
            <a:r>
              <a:rPr lang="en-US" altLang="en-US" dirty="0" smtClean="0"/>
              <a:t>Paying for back rent or mortgage; and</a:t>
            </a:r>
          </a:p>
          <a:p>
            <a:pPr lvl="1"/>
            <a:endParaRPr lang="en-US" altLang="en-US" sz="1000" dirty="0" smtClean="0"/>
          </a:p>
          <a:p>
            <a:pPr lvl="1"/>
            <a:r>
              <a:rPr lang="en-US" altLang="en-US" dirty="0" smtClean="0"/>
              <a:t>Subsidizing moving expenses and security deposits. </a:t>
            </a:r>
          </a:p>
          <a:p>
            <a:endParaRPr lang="en-US" sz="2400" dirty="0"/>
          </a:p>
        </p:txBody>
      </p:sp>
    </p:spTree>
    <p:extLst>
      <p:ext uri="{BB962C8B-B14F-4D97-AF65-F5344CB8AC3E}">
        <p14:creationId xmlns:p14="http://schemas.microsoft.com/office/powerpoint/2010/main" val="18747105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EA for People on SSI</a:t>
            </a:r>
            <a:endParaRPr lang="en-US" dirty="0"/>
          </a:p>
        </p:txBody>
      </p:sp>
      <p:sp>
        <p:nvSpPr>
          <p:cNvPr id="3" name="Content Placeholder 2"/>
          <p:cNvSpPr>
            <a:spLocks noGrp="1"/>
          </p:cNvSpPr>
          <p:nvPr>
            <p:ph sz="quarter" idx="10"/>
          </p:nvPr>
        </p:nvSpPr>
        <p:spPr/>
        <p:txBody>
          <a:bodyPr/>
          <a:lstStyle/>
          <a:p>
            <a:r>
              <a:rPr lang="en-US" sz="2500" dirty="0" smtClean="0"/>
              <a:t>Unlike WFNJ/TANF and WFNJ/GA, which are time limited programs, Supplemental Security Income (SSI) is not time limited and is provided by the federal Social Security Administration.</a:t>
            </a:r>
          </a:p>
          <a:p>
            <a:endParaRPr lang="en-US" sz="700" dirty="0" smtClean="0"/>
          </a:p>
          <a:p>
            <a:r>
              <a:rPr lang="en-US" sz="2500" dirty="0" smtClean="0"/>
              <a:t>Just over 1,000 of the 160,000 SSI recipients in New Jersey receive EA –  that means most SSI recipients </a:t>
            </a:r>
            <a:r>
              <a:rPr lang="en-US" sz="2500" dirty="0" smtClean="0"/>
              <a:t>have alternative housing options.</a:t>
            </a:r>
            <a:endParaRPr lang="en-US" sz="2500" dirty="0" smtClean="0"/>
          </a:p>
          <a:p>
            <a:endParaRPr lang="en-US" sz="700" dirty="0" smtClean="0"/>
          </a:p>
          <a:p>
            <a:r>
              <a:rPr lang="en-US" sz="2500" dirty="0" smtClean="0"/>
              <a:t>However, some SSI recipients that exhaust their lifetime limit of EA prior to achieving permanent affordable housing.</a:t>
            </a:r>
          </a:p>
          <a:p>
            <a:endParaRPr lang="en-US" sz="700" dirty="0" smtClean="0"/>
          </a:p>
          <a:p>
            <a:pPr marL="0" indent="0" algn="ctr">
              <a:buNone/>
            </a:pPr>
            <a:r>
              <a:rPr lang="en-US" sz="2500" b="1" dirty="0" smtClean="0"/>
              <a:t>How do we help move clients into permanent housing?</a:t>
            </a:r>
          </a:p>
        </p:txBody>
      </p:sp>
    </p:spTree>
    <p:extLst>
      <p:ext uri="{BB962C8B-B14F-4D97-AF65-F5344CB8AC3E}">
        <p14:creationId xmlns:p14="http://schemas.microsoft.com/office/powerpoint/2010/main" val="1594225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smtClean="0"/>
              <a:t> Intensive Case Management Services</a:t>
            </a:r>
            <a:endParaRPr lang="en-US" sz="3400" dirty="0"/>
          </a:p>
        </p:txBody>
      </p:sp>
      <p:sp>
        <p:nvSpPr>
          <p:cNvPr id="3" name="Content Placeholder 2"/>
          <p:cNvSpPr>
            <a:spLocks noGrp="1"/>
          </p:cNvSpPr>
          <p:nvPr>
            <p:ph sz="quarter" idx="10"/>
          </p:nvPr>
        </p:nvSpPr>
        <p:spPr/>
        <p:txBody>
          <a:bodyPr/>
          <a:lstStyle/>
          <a:p>
            <a:r>
              <a:rPr lang="en-US" dirty="0" smtClean="0"/>
              <a:t>Intensive Case Management (ICM) – provides SSI-EA recipients who exhaust benefits with up to six months of additional housing assistance while intensive case managers, through contracts with non-governmental vendors in each county, work with individuals and families to find permanent and affordable housing .</a:t>
            </a:r>
          </a:p>
        </p:txBody>
      </p:sp>
    </p:spTree>
    <p:extLst>
      <p:ext uri="{BB962C8B-B14F-4D97-AF65-F5344CB8AC3E}">
        <p14:creationId xmlns:p14="http://schemas.microsoft.com/office/powerpoint/2010/main" val="1418964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t> Intensive Case Management Services</a:t>
            </a:r>
            <a:endParaRPr lang="en-US" sz="3400" dirty="0"/>
          </a:p>
        </p:txBody>
      </p:sp>
      <p:sp>
        <p:nvSpPr>
          <p:cNvPr id="3" name="Content Placeholder 2"/>
          <p:cNvSpPr>
            <a:spLocks noGrp="1"/>
          </p:cNvSpPr>
          <p:nvPr>
            <p:ph sz="quarter" idx="10"/>
          </p:nvPr>
        </p:nvSpPr>
        <p:spPr/>
        <p:txBody>
          <a:bodyPr/>
          <a:lstStyle/>
          <a:p>
            <a:r>
              <a:rPr lang="en-US" dirty="0" smtClean="0"/>
              <a:t>Launched in January 2016, this service was developed as a transition from the Supplemental Security Income-Housing Assistance Program (SSI-HAP) and TANF-Housing Hardship Extension (TANF-HHE) pilots (which expired) for clients who have exhausted their lifetime limit of EA and all available extensions.</a:t>
            </a:r>
          </a:p>
          <a:p>
            <a:endParaRPr lang="en-US" sz="1000" dirty="0" smtClean="0"/>
          </a:p>
          <a:p>
            <a:r>
              <a:rPr lang="en-US" dirty="0" smtClean="0"/>
              <a:t>Case management is provided through weekly face-to-face visits with clients in their homes, local public sites, or at the vendor’s facility .  </a:t>
            </a:r>
          </a:p>
          <a:p>
            <a:endParaRPr lang="en-US" dirty="0" smtClean="0"/>
          </a:p>
          <a:p>
            <a:endParaRPr lang="en-US" dirty="0"/>
          </a:p>
        </p:txBody>
      </p:sp>
    </p:spTree>
    <p:extLst>
      <p:ext uri="{BB962C8B-B14F-4D97-AF65-F5344CB8AC3E}">
        <p14:creationId xmlns:p14="http://schemas.microsoft.com/office/powerpoint/2010/main" val="1544039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t> Intensive Case Management Services</a:t>
            </a:r>
            <a:endParaRPr lang="en-US" sz="3400" dirty="0"/>
          </a:p>
        </p:txBody>
      </p:sp>
      <p:sp>
        <p:nvSpPr>
          <p:cNvPr id="3" name="Content Placeholder 2"/>
          <p:cNvSpPr>
            <a:spLocks noGrp="1"/>
          </p:cNvSpPr>
          <p:nvPr>
            <p:ph sz="quarter" idx="10"/>
          </p:nvPr>
        </p:nvSpPr>
        <p:spPr/>
        <p:txBody>
          <a:bodyPr/>
          <a:lstStyle/>
          <a:p>
            <a:r>
              <a:rPr lang="en-US" dirty="0" smtClean="0"/>
              <a:t>ICM expanded in January 2017, to provide the opportunity for not only SSI-HAP clients to receive ICM services as they were reaching their EA time limits in that pilot, but also for SSI clients approaching their regular EA time limits.</a:t>
            </a:r>
          </a:p>
          <a:p>
            <a:endParaRPr lang="en-US" sz="1000" dirty="0" smtClean="0"/>
          </a:p>
          <a:p>
            <a:r>
              <a:rPr lang="en-US" dirty="0" smtClean="0"/>
              <a:t>From January 2016 through December 2016, the ICM vendors had received 627 referrals.   </a:t>
            </a:r>
          </a:p>
          <a:p>
            <a:endParaRPr lang="en-US" sz="1000" dirty="0" smtClean="0"/>
          </a:p>
          <a:p>
            <a:r>
              <a:rPr lang="en-US" dirty="0" smtClean="0"/>
              <a:t>340 </a:t>
            </a:r>
            <a:r>
              <a:rPr lang="en-US" dirty="0" smtClean="0"/>
              <a:t>currently are receiving intensive case management.</a:t>
            </a:r>
          </a:p>
          <a:p>
            <a:endParaRPr lang="en-US" dirty="0"/>
          </a:p>
        </p:txBody>
      </p:sp>
    </p:spTree>
    <p:extLst>
      <p:ext uri="{BB962C8B-B14F-4D97-AF65-F5344CB8AC3E}">
        <p14:creationId xmlns:p14="http://schemas.microsoft.com/office/powerpoint/2010/main" val="33597661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HS BRAN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570</TotalTime>
  <Words>1073</Words>
  <Application>Microsoft Office PowerPoint</Application>
  <PresentationFormat>On-screen Show (4:3)</PresentationFormat>
  <Paragraphs>92</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DHS BRAND</vt:lpstr>
      <vt:lpstr>National Best Practices in  Ending Homelessness</vt:lpstr>
      <vt:lpstr>Department of Human Services – Mission</vt:lpstr>
      <vt:lpstr>Division of Family Development </vt:lpstr>
      <vt:lpstr>Emergency Assistance</vt:lpstr>
      <vt:lpstr>Emergency Assistance</vt:lpstr>
      <vt:lpstr>EA for People on SSI</vt:lpstr>
      <vt:lpstr> Intensive Case Management Services</vt:lpstr>
      <vt:lpstr> Intensive Case Management Services</vt:lpstr>
      <vt:lpstr> Intensive Case Management Services</vt:lpstr>
      <vt:lpstr>ICM Outcomes</vt:lpstr>
      <vt:lpstr>Social Security Income  State Rental Assistance Program</vt:lpstr>
      <vt:lpstr>Social Security Income  State Rental Assistance Program</vt:lpstr>
      <vt:lpstr>  TANF 100 – ICM/SRAP </vt:lpstr>
      <vt:lpstr>  TANF 100 – ICM/SRAP </vt:lpstr>
      <vt:lpstr>  TANF 100 – ICM/SRAP </vt:lpstr>
      <vt:lpstr>Provisional Housing Awaiting  SSI/SSDI Eligibility</vt:lpstr>
      <vt:lpstr>Provisional Housing Awaiting  SSI/SSDI Eligibility</vt:lpstr>
      <vt:lpstr>PowerPoint Presentation</vt:lpstr>
    </vt:vector>
  </TitlesOfParts>
  <Company>NJ Department of Human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Kaja-Kai Ojamaa</dc:creator>
  <cp:lastModifiedBy>Nicole</cp:lastModifiedBy>
  <cp:revision>51</cp:revision>
  <cp:lastPrinted>2017-03-23T14:40:05Z</cp:lastPrinted>
  <dcterms:created xsi:type="dcterms:W3CDTF">2017-02-27T15:43:53Z</dcterms:created>
  <dcterms:modified xsi:type="dcterms:W3CDTF">2017-04-12T22:08:34Z</dcterms:modified>
</cp:coreProperties>
</file>